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33"/>
  </p:notesMasterIdLst>
  <p:sldIdLst>
    <p:sldId id="341" r:id="rId2"/>
    <p:sldId id="321" r:id="rId3"/>
    <p:sldId id="533" r:id="rId4"/>
    <p:sldId id="490" r:id="rId5"/>
    <p:sldId id="491" r:id="rId6"/>
    <p:sldId id="498" r:id="rId7"/>
    <p:sldId id="478" r:id="rId8"/>
    <p:sldId id="538" r:id="rId9"/>
    <p:sldId id="539" r:id="rId10"/>
    <p:sldId id="506" r:id="rId11"/>
    <p:sldId id="509" r:id="rId12"/>
    <p:sldId id="515" r:id="rId13"/>
    <p:sldId id="516" r:id="rId14"/>
    <p:sldId id="513" r:id="rId15"/>
    <p:sldId id="511" r:id="rId16"/>
    <p:sldId id="517" r:id="rId17"/>
    <p:sldId id="534" r:id="rId18"/>
    <p:sldId id="510" r:id="rId19"/>
    <p:sldId id="512" r:id="rId20"/>
    <p:sldId id="514" r:id="rId21"/>
    <p:sldId id="499" r:id="rId22"/>
    <p:sldId id="519" r:id="rId23"/>
    <p:sldId id="504" r:id="rId24"/>
    <p:sldId id="544" r:id="rId25"/>
    <p:sldId id="520" r:id="rId26"/>
    <p:sldId id="543" r:id="rId27"/>
    <p:sldId id="528" r:id="rId28"/>
    <p:sldId id="489" r:id="rId29"/>
    <p:sldId id="541" r:id="rId30"/>
    <p:sldId id="542" r:id="rId31"/>
    <p:sldId id="525" r:id="rId32"/>
  </p:sldIdLst>
  <p:sldSz cx="9144000" cy="6858000" type="screen4x3"/>
  <p:notesSz cx="6858000" cy="9686925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9" autoAdjust="0"/>
    <p:restoredTop sz="94704" autoAdjust="0"/>
  </p:normalViewPr>
  <p:slideViewPr>
    <p:cSldViewPr>
      <p:cViewPr varScale="1">
        <p:scale>
          <a:sx n="73" d="100"/>
          <a:sy n="73" d="100"/>
        </p:scale>
        <p:origin x="-11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Pasta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chart>
    <c:title>
      <c:tx>
        <c:rich>
          <a:bodyPr/>
          <a:lstStyle/>
          <a:p>
            <a:pPr>
              <a:defRPr/>
            </a:pPr>
            <a:r>
              <a:rPr lang="en-US" sz="1200"/>
              <a:t>Número de poços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v>Número de poços</c:v>
          </c:tx>
          <c:dLbls>
            <c:dLbl>
              <c:idx val="0"/>
              <c:layout>
                <c:manualLayout>
                  <c:x val="9.9362981577946746E-3"/>
                  <c:y val="-2.7435223246799929E-2"/>
                </c:manualLayout>
              </c:layout>
              <c:showVal val="1"/>
            </c:dLbl>
            <c:dLbl>
              <c:idx val="1"/>
              <c:layout>
                <c:manualLayout>
                  <c:x val="4.9681490788973433E-3"/>
                  <c:y val="-3.1354540853485414E-2"/>
                </c:manualLayout>
              </c:layout>
              <c:showVal val="1"/>
            </c:dLbl>
            <c:dLbl>
              <c:idx val="2"/>
              <c:layout>
                <c:manualLayout>
                  <c:x val="1.9872596315589339E-2"/>
                  <c:y val="-4.3112493673542758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pt-BR"/>
              </a:p>
            </c:txPr>
            <c:showVal val="1"/>
          </c:dLbls>
          <c:cat>
            <c:numRef>
              <c:f>Plan1!$A$1:$A$3</c:f>
              <c:numCache>
                <c:formatCode>General</c:formatCode>
                <c:ptCount val="3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</c:numCache>
            </c:numRef>
          </c:cat>
          <c:val>
            <c:numRef>
              <c:f>Plan1!$B$1:$B$3</c:f>
              <c:numCache>
                <c:formatCode>#,##0</c:formatCode>
                <c:ptCount val="3"/>
                <c:pt idx="0">
                  <c:v>5531</c:v>
                </c:pt>
                <c:pt idx="1">
                  <c:v>7077</c:v>
                </c:pt>
                <c:pt idx="2">
                  <c:v>10173</c:v>
                </c:pt>
              </c:numCache>
            </c:numRef>
          </c:val>
        </c:ser>
        <c:shape val="box"/>
        <c:axId val="57656448"/>
        <c:axId val="57657984"/>
        <c:axId val="0"/>
      </c:bar3DChart>
      <c:catAx>
        <c:axId val="576564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pt-BR"/>
          </a:p>
        </c:txPr>
        <c:crossAx val="57657984"/>
        <c:crosses val="autoZero"/>
        <c:auto val="1"/>
        <c:lblAlgn val="ctr"/>
        <c:lblOffset val="100"/>
      </c:catAx>
      <c:valAx>
        <c:axId val="57657984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1200" b="1"/>
            </a:pPr>
            <a:endParaRPr lang="pt-BR"/>
          </a:p>
        </c:txPr>
        <c:crossAx val="57656448"/>
        <c:crosses val="autoZero"/>
        <c:crossBetween val="between"/>
      </c:valAx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8C633-8155-4BB2-814A-1B1CAABABEA8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008063" y="727075"/>
            <a:ext cx="4841875" cy="3632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600575"/>
            <a:ext cx="5486400" cy="4359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201150"/>
            <a:ext cx="2971800" cy="4841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9201150"/>
            <a:ext cx="2971800" cy="4841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AEA35-059D-47D8-882E-9791BC48F6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AEA35-059D-47D8-882E-9791BC48F628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AEA35-059D-47D8-882E-9791BC48F628}" type="slidenum">
              <a:rPr lang="pt-BR" smtClean="0"/>
              <a:pPr/>
              <a:t>7</a:t>
            </a:fld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AEA35-059D-47D8-882E-9791BC48F628}" type="slidenum">
              <a:rPr lang="pt-BR" smtClean="0"/>
              <a:pPr/>
              <a:t>8</a:t>
            </a:fld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AEA35-059D-47D8-882E-9791BC48F628}" type="slidenum">
              <a:rPr lang="pt-BR" smtClean="0"/>
              <a:pPr/>
              <a:t>20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FA19F-DC38-42CB-8F7D-4706825FF179}" type="datetimeFigureOut">
              <a:rPr lang="pt-BR" smtClean="0"/>
              <a:pPr/>
              <a:t>21/10/2013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146BF-2EAC-446A-91DC-0A22DDCE6FE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np.gov.br/" TargetMode="Externa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np.gov.br/" TargetMode="Externa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nat.fr/rap/r12-640/r12-64021.html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elegraph.co.uk/news/politics/10236664/We-cannot-afford-to-miss-out-on-shale-gas.html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fracfocus.org/sites/default/files/publications/hydraulic_fracturing_101.pdf" TargetMode="External"/><Relationship Id="rId3" Type="http://schemas.openxmlformats.org/officeDocument/2006/relationships/hyperlink" Target="http://www.kgs.ku.edu/PRS/Fracturing/Frac_Paper_SPE_152596.pdf" TargetMode="External"/><Relationship Id="rId7" Type="http://schemas.openxmlformats.org/officeDocument/2006/relationships/hyperlink" Target="http://www.worldwatch.org/files/pdf/Hydraulic%20Fracturing%20Paper.pdf" TargetMode="External"/><Relationship Id="rId2" Type="http://schemas.openxmlformats.org/officeDocument/2006/relationships/hyperlink" Target="http://www.ogp.org.uk/files/2513/7122/2162/FAQs_updated.pdf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theenergycollective.com/jessejenkins/205481/friday-energy-facts-how-much-water-does-fracking-shale-gas-consume" TargetMode="External"/><Relationship Id="rId5" Type="http://schemas.openxmlformats.org/officeDocument/2006/relationships/hyperlink" Target="http://royalsociety.org/uploadedFiles/Royal_Society_Content/policy/projects/shale-gas/2012-06-28-Shale-gas.pdf" TargetMode="External"/><Relationship Id="rId4" Type="http://schemas.openxmlformats.org/officeDocument/2006/relationships/hyperlink" Target="http://www.netl.doe.gov/technologies/oil-gas/publications/EPreports/Shale_Gas_Primer_2009.pd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251520" y="1844824"/>
            <a:ext cx="835292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pt-BR" sz="3600" b="1" dirty="0" smtClean="0">
                <a:solidFill>
                  <a:srgbClr val="002060"/>
                </a:solidFill>
              </a:rPr>
              <a:t>A Exploração e Produção de Gás Natural no Brasil</a:t>
            </a:r>
          </a:p>
          <a:p>
            <a:pPr algn="ctr"/>
            <a:r>
              <a:rPr lang="pt-BR" sz="2800" b="1" dirty="0" smtClean="0">
                <a:solidFill>
                  <a:srgbClr val="002060"/>
                </a:solidFill>
              </a:rPr>
              <a:t>12ª Rodada de Licitações de Blocos Exploratórios</a:t>
            </a:r>
          </a:p>
          <a:p>
            <a:pPr algn="ctr"/>
            <a:endParaRPr lang="pt-BR" sz="3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pt-BR" sz="2000" b="1" dirty="0" smtClean="0"/>
              <a:t>CTAS/CNRH - outubro/2013</a:t>
            </a:r>
          </a:p>
          <a:p>
            <a:pPr algn="ctr"/>
            <a:endParaRPr lang="pt-BR" sz="1600" b="1" dirty="0" smtClean="0"/>
          </a:p>
          <a:p>
            <a:pPr algn="ctr"/>
            <a:endParaRPr lang="pt-BR" sz="1600" b="1" dirty="0" smtClean="0"/>
          </a:p>
          <a:p>
            <a:pPr algn="ctr"/>
            <a:endParaRPr lang="pt-BR" sz="1600" b="1" dirty="0" smtClean="0"/>
          </a:p>
          <a:p>
            <a:pPr algn="ctr"/>
            <a:r>
              <a:rPr lang="pt-BR" sz="1400" b="1" dirty="0" smtClean="0"/>
              <a:t>Silvio </a:t>
            </a:r>
            <a:r>
              <a:rPr lang="pt-BR" sz="1400" b="1" dirty="0" err="1" smtClean="0"/>
              <a:t>Jablonski</a:t>
            </a:r>
            <a:endParaRPr lang="pt-BR" sz="1400" b="1" dirty="0" smtClean="0"/>
          </a:p>
          <a:p>
            <a:pPr algn="ctr"/>
            <a:r>
              <a:rPr lang="pt-BR" sz="1400" b="1" dirty="0" smtClean="0"/>
              <a:t>Chefe de Gabinete</a:t>
            </a:r>
          </a:p>
          <a:p>
            <a:pPr algn="ctr" eaLnBrk="0" hangingPunct="0">
              <a:defRPr/>
            </a:pPr>
            <a:endParaRPr lang="pt-BR" sz="3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11760" y="0"/>
            <a:ext cx="6573416" cy="1143000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pt-BR" sz="4000" b="1" dirty="0" smtClean="0"/>
              <a:t>Gás não convencional</a:t>
            </a:r>
            <a:br>
              <a:rPr lang="pt-BR" sz="4000" b="1" dirty="0" smtClean="0"/>
            </a:br>
            <a:r>
              <a:rPr lang="pt-BR" sz="3600" b="1" dirty="0" smtClean="0"/>
              <a:t>Características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1484784"/>
            <a:ext cx="8424936" cy="1728192"/>
          </a:xfrm>
        </p:spPr>
        <p:txBody>
          <a:bodyPr>
            <a:normAutofit lnSpcReduction="10000"/>
          </a:bodyPr>
          <a:lstStyle/>
          <a:p>
            <a:r>
              <a:rPr lang="pt-BR" sz="2400" dirty="0" smtClean="0"/>
              <a:t>Poços direcionais horizontais;</a:t>
            </a:r>
          </a:p>
          <a:p>
            <a:r>
              <a:rPr lang="pt-BR" sz="2400" dirty="0" err="1" smtClean="0"/>
              <a:t>Fraturamento</a:t>
            </a:r>
            <a:r>
              <a:rPr lang="pt-BR" sz="2400" dirty="0" smtClean="0"/>
              <a:t> hidráulico;</a:t>
            </a:r>
          </a:p>
          <a:p>
            <a:r>
              <a:rPr lang="pt-BR" sz="2400" dirty="0" smtClean="0"/>
              <a:t>Vazão declinante         Perfurações sucessivas;</a:t>
            </a:r>
          </a:p>
          <a:p>
            <a:r>
              <a:rPr lang="pt-BR" sz="2400" i="1" dirty="0" smtClean="0"/>
              <a:t>Poços múltiplos</a:t>
            </a:r>
          </a:p>
          <a:p>
            <a:endParaRPr lang="pt-BR" sz="2400" dirty="0" smtClean="0"/>
          </a:p>
          <a:p>
            <a:endParaRPr lang="pt-BR" dirty="0" smtClean="0"/>
          </a:p>
          <a:p>
            <a:endParaRPr lang="pt-BR" dirty="0"/>
          </a:p>
        </p:txBody>
      </p:sp>
      <p:grpSp>
        <p:nvGrpSpPr>
          <p:cNvPr id="5" name="Grupo 4"/>
          <p:cNvGrpSpPr>
            <a:grpSpLocks noChangeAspect="1"/>
          </p:cNvGrpSpPr>
          <p:nvPr/>
        </p:nvGrpSpPr>
        <p:grpSpPr>
          <a:xfrm>
            <a:off x="-104504" y="3114000"/>
            <a:ext cx="5782515" cy="3744000"/>
            <a:chOff x="467544" y="1844824"/>
            <a:chExt cx="7056512" cy="4568872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26839" t="24030" r="22800" b="14700"/>
            <a:stretch>
              <a:fillRect/>
            </a:stretch>
          </p:blipFill>
          <p:spPr bwMode="auto">
            <a:xfrm>
              <a:off x="970856" y="1844824"/>
              <a:ext cx="6553200" cy="4248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CaixaDeTexto 6"/>
            <p:cNvSpPr txBox="1"/>
            <p:nvPr/>
          </p:nvSpPr>
          <p:spPr>
            <a:xfrm>
              <a:off x="467544" y="2781201"/>
              <a:ext cx="427629" cy="2269416"/>
            </a:xfrm>
            <a:prstGeom prst="rect">
              <a:avLst/>
            </a:prstGeom>
            <a:noFill/>
          </p:spPr>
          <p:txBody>
            <a:bodyPr vert="vert270">
              <a:spAutoFit/>
            </a:bodyPr>
            <a:lstStyle/>
            <a:p>
              <a:pPr algn="ctr">
                <a:defRPr/>
              </a:pPr>
              <a:r>
                <a:rPr lang="pt-BR" sz="1200" b="1" dirty="0" smtClean="0">
                  <a:solidFill>
                    <a:schemeClr val="tx1"/>
                  </a:solidFill>
                  <a:ea typeface="+mn-ea"/>
                </a:rPr>
                <a:t>Vazão diária</a:t>
              </a:r>
              <a:endParaRPr lang="pt-BR" sz="1200" b="1" dirty="0">
                <a:solidFill>
                  <a:schemeClr val="tx1"/>
                </a:solidFill>
                <a:ea typeface="+mn-ea"/>
              </a:endParaRPr>
            </a:p>
          </p:txBody>
        </p:sp>
        <p:sp>
          <p:nvSpPr>
            <p:cNvPr id="8" name="CaixaDeTexto 5"/>
            <p:cNvSpPr txBox="1">
              <a:spLocks noChangeArrowheads="1"/>
            </p:cNvSpPr>
            <p:nvPr/>
          </p:nvSpPr>
          <p:spPr bwMode="auto">
            <a:xfrm>
              <a:off x="3491806" y="4797574"/>
              <a:ext cx="895350" cy="320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pt-BR" sz="1200" b="1" dirty="0">
                  <a:solidFill>
                    <a:schemeClr val="tx1"/>
                  </a:solidFill>
                </a:rPr>
                <a:t>1 ano</a:t>
              </a:r>
            </a:p>
          </p:txBody>
        </p:sp>
        <p:cxnSp>
          <p:nvCxnSpPr>
            <p:cNvPr id="9" name="Conector reto 8"/>
            <p:cNvCxnSpPr/>
            <p:nvPr/>
          </p:nvCxnSpPr>
          <p:spPr>
            <a:xfrm flipV="1">
              <a:off x="3996631" y="5157937"/>
              <a:ext cx="0" cy="6477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CaixaDeTexto 7"/>
            <p:cNvSpPr txBox="1">
              <a:spLocks noChangeArrowheads="1"/>
            </p:cNvSpPr>
            <p:nvPr/>
          </p:nvSpPr>
          <p:spPr bwMode="auto">
            <a:xfrm>
              <a:off x="4899917" y="4797574"/>
              <a:ext cx="1236360" cy="320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pt-BR" sz="1200" b="1" dirty="0">
                  <a:solidFill>
                    <a:schemeClr val="tx1"/>
                  </a:solidFill>
                </a:rPr>
                <a:t>1,5 ano</a:t>
              </a:r>
            </a:p>
          </p:txBody>
        </p:sp>
        <p:cxnSp>
          <p:nvCxnSpPr>
            <p:cNvPr id="11" name="Conector reto 10"/>
            <p:cNvCxnSpPr/>
            <p:nvPr/>
          </p:nvCxnSpPr>
          <p:spPr>
            <a:xfrm flipV="1">
              <a:off x="5404743" y="5157937"/>
              <a:ext cx="0" cy="6477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CaixaDeTexto 12"/>
            <p:cNvSpPr txBox="1">
              <a:spLocks noChangeArrowheads="1"/>
            </p:cNvSpPr>
            <p:nvPr/>
          </p:nvSpPr>
          <p:spPr bwMode="auto">
            <a:xfrm>
              <a:off x="3203848" y="6092974"/>
              <a:ext cx="3232150" cy="320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pt-BR" sz="1200" b="1" dirty="0">
                  <a:solidFill>
                    <a:schemeClr val="tx1"/>
                  </a:solidFill>
                </a:rPr>
                <a:t>Tempo (dias)</a:t>
              </a:r>
            </a:p>
          </p:txBody>
        </p:sp>
      </p:grpSp>
      <p:sp>
        <p:nvSpPr>
          <p:cNvPr id="13" name="Seta para a direita 12"/>
          <p:cNvSpPr/>
          <p:nvPr/>
        </p:nvSpPr>
        <p:spPr>
          <a:xfrm>
            <a:off x="2804619" y="2401778"/>
            <a:ext cx="50405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8671" y="3167417"/>
            <a:ext cx="38385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pt-BR" sz="4000" b="1" dirty="0" smtClean="0"/>
              <a:t>Gás não convencional</a:t>
            </a:r>
            <a:br>
              <a:rPr lang="pt-BR" sz="4000" b="1" dirty="0" smtClean="0"/>
            </a:br>
            <a:r>
              <a:rPr lang="pt-BR" sz="3600" b="1" dirty="0" smtClean="0"/>
              <a:t>uso da água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67544" y="1700808"/>
            <a:ext cx="8136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BR" sz="2000" b="1" dirty="0" smtClean="0">
                <a:solidFill>
                  <a:srgbClr val="000000"/>
                </a:solidFill>
                <a:ea typeface="Calibri" pitchFamily="34" charset="0"/>
                <a:cs typeface="FuturaStd-Condensed"/>
              </a:rPr>
              <a:t>Quanta água é necessária?</a:t>
            </a:r>
            <a:endParaRPr lang="pt-BR" sz="2000" dirty="0" smtClean="0"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  <a:ea typeface="Calibri" pitchFamily="34" charset="0"/>
                <a:cs typeface="FuturaStd-Condensed"/>
              </a:rPr>
              <a:t>10 a 20 mil m</a:t>
            </a:r>
            <a:r>
              <a:rPr lang="pt-BR" sz="2000" baseline="30000" dirty="0" smtClean="0">
                <a:solidFill>
                  <a:srgbClr val="000000"/>
                </a:solidFill>
                <a:ea typeface="Calibri" pitchFamily="34" charset="0"/>
                <a:cs typeface="FuturaStd-Condensed"/>
              </a:rPr>
              <a:t>3</a:t>
            </a:r>
            <a:r>
              <a:rPr lang="pt-BR" sz="2000" dirty="0" smtClean="0">
                <a:solidFill>
                  <a:srgbClr val="000000"/>
                </a:solidFill>
                <a:ea typeface="Calibri" pitchFamily="34" charset="0"/>
                <a:cs typeface="FuturaStd-Condensed"/>
              </a:rPr>
              <a:t> por poço;</a:t>
            </a:r>
            <a:endParaRPr lang="pt-BR" sz="2000" dirty="0" smtClean="0"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Estados Unidos - a água para as atividades relacionadas ao gás não convencional corresponde a menos de 1% do total utilizado para todos os demais usos, em cada área considerada.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000" dirty="0" smtClean="0"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b="1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A água pode ser recuperada?</a:t>
            </a:r>
            <a:endParaRPr lang="pt-BR" sz="2000" dirty="0" smtClean="0"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A recuperação varia de </a:t>
            </a:r>
            <a:r>
              <a:rPr lang="pt-BR" sz="2000" dirty="0" smtClean="0">
                <a:solidFill>
                  <a:srgbClr val="000000"/>
                </a:solidFill>
                <a:ea typeface="FuturaStd-Light"/>
                <a:cs typeface="FuturaStd-Light"/>
              </a:rPr>
              <a:t>10% a 70% da água utilizada;</a:t>
            </a:r>
            <a:endParaRPr lang="pt-BR" sz="2000" dirty="0" smtClean="0"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O reuso da água, no próprio processo de </a:t>
            </a:r>
            <a:r>
              <a:rPr lang="pt-BR" sz="2000" dirty="0" err="1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fraturamento</a:t>
            </a:r>
            <a:r>
              <a:rPr lang="pt-BR" sz="20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, varia entre 20 a 100% do volume de “água produzida”;</a:t>
            </a:r>
            <a:endParaRPr lang="pt-BR" sz="2000" dirty="0" smtClean="0"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O restante é reinjetado em poços dedicados ou acumulado em áreas de rejeitos e removido para disposição correta. </a:t>
            </a:r>
            <a:endParaRPr lang="pt-BR" sz="2000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38732"/>
            <a:ext cx="7824565" cy="53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pt-BR" sz="4000" b="1" dirty="0" smtClean="0"/>
              <a:t>Gás não convencional</a:t>
            </a:r>
            <a:br>
              <a:rPr lang="pt-BR" sz="4000" b="1" dirty="0" smtClean="0"/>
            </a:br>
            <a:r>
              <a:rPr lang="pt-BR" sz="3600" b="1" dirty="0" smtClean="0"/>
              <a:t>uso da água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234" y="1366106"/>
            <a:ext cx="7078434" cy="53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pt-BR" sz="4000" b="1" dirty="0" smtClean="0"/>
              <a:t>Gás não convencional</a:t>
            </a:r>
            <a:br>
              <a:rPr lang="pt-BR" sz="4000" b="1" dirty="0" smtClean="0"/>
            </a:br>
            <a:r>
              <a:rPr lang="pt-BR" sz="3600" b="1" dirty="0" smtClean="0"/>
              <a:t>uso da água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pt-BR" sz="4000" b="1" dirty="0" smtClean="0"/>
              <a:t>Gás não convencional</a:t>
            </a:r>
            <a:br>
              <a:rPr lang="pt-BR" sz="4000" b="1" dirty="0" smtClean="0"/>
            </a:br>
            <a:r>
              <a:rPr lang="pt-BR" sz="3600" b="1" dirty="0" smtClean="0"/>
              <a:t>uso da água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67544" y="1700808"/>
            <a:ext cx="8136904" cy="224676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água (90%)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areia e argila adicionadas (9,5%)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compostos orgânicos adicionados ao fluido de perfuração (0,5%) para evitar a corrosão, reduzir a fricção, etc.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componentes inorgânicos da formação </a:t>
            </a:r>
            <a:endParaRPr lang="pt-BR" sz="2000" dirty="0" smtClean="0"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t-BR" sz="2000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pt-BR" sz="4000" b="1" dirty="0" smtClean="0"/>
              <a:t>Gás não convencional</a:t>
            </a:r>
            <a:br>
              <a:rPr lang="pt-BR" sz="4000" b="1" dirty="0" smtClean="0"/>
            </a:br>
            <a:r>
              <a:rPr lang="pt-BR" sz="3600" b="1" dirty="0" smtClean="0"/>
              <a:t>contaminação da água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67544" y="1628800"/>
            <a:ext cx="79208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pt-BR" sz="2400" b="1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Qual o risco de contaminação de aquíferos, a partir da água que permanece nas fraturas?</a:t>
            </a:r>
            <a:endParaRPr lang="pt-BR" sz="2400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A distância entre as fraturas e os aquíferos é de cerca de 1.000 a 3.000 m; inclui múltiplas camadas de rocha impermeável;</a:t>
            </a:r>
          </a:p>
          <a:p>
            <a:pPr eaLnBrk="0" fontAlgn="base" hangingPunct="0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Tubulações de aço e a cimentação impedem que a água produzida, gás ou óleo se comuniquem com os aquíferos próximos à superfície;</a:t>
            </a:r>
          </a:p>
          <a:p>
            <a:pPr eaLnBrk="0" fontAlgn="base" hangingPunct="0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pt-BR" sz="2400" i="1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Falhas na cimentação podem facilitar a migração do metano</a:t>
            </a:r>
            <a:r>
              <a:rPr lang="pt-BR" sz="24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endParaRPr lang="pt-BR" sz="2400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pt-BR" sz="4000" b="1" dirty="0" smtClean="0"/>
              <a:t>Gás não convencional</a:t>
            </a:r>
            <a:br>
              <a:rPr lang="pt-BR" sz="4000" b="1" dirty="0" smtClean="0"/>
            </a:br>
            <a:r>
              <a:rPr lang="pt-BR" sz="3600" b="1" dirty="0" smtClean="0"/>
              <a:t>contaminação da água</a:t>
            </a:r>
            <a:endParaRPr lang="pt-BR" dirty="0"/>
          </a:p>
        </p:txBody>
      </p:sp>
      <p:grpSp>
        <p:nvGrpSpPr>
          <p:cNvPr id="3" name="Grupo 9"/>
          <p:cNvGrpSpPr/>
          <p:nvPr/>
        </p:nvGrpSpPr>
        <p:grpSpPr>
          <a:xfrm>
            <a:off x="3392568" y="1412776"/>
            <a:ext cx="5751432" cy="5148000"/>
            <a:chOff x="1835696" y="1556792"/>
            <a:chExt cx="5751432" cy="514800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5696" y="1556792"/>
              <a:ext cx="5751432" cy="51480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" name="Retângulo 6"/>
            <p:cNvSpPr/>
            <p:nvPr/>
          </p:nvSpPr>
          <p:spPr>
            <a:xfrm>
              <a:off x="2267744" y="1916832"/>
              <a:ext cx="504056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Retângulo 7"/>
            <p:cNvSpPr/>
            <p:nvPr/>
          </p:nvSpPr>
          <p:spPr>
            <a:xfrm>
              <a:off x="2627784" y="1988840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363855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16292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/>
          <p:nvPr/>
        </p:nvSpPr>
        <p:spPr>
          <a:xfrm>
            <a:off x="755576" y="580526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As microfraturas se estendem, em geral, a 180 m </a:t>
            </a:r>
            <a:r>
              <a:rPr lang="pt-BR" sz="240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na vertical</a:t>
            </a:r>
            <a:endParaRPr lang="pt-BR" sz="2400" dirty="0" smtClean="0">
              <a:cs typeface="Arial" pitchFamily="34" charset="0"/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3419872" y="0"/>
            <a:ext cx="5482952" cy="1152128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Gás não convencional</a:t>
            </a:r>
            <a:br>
              <a:rPr kumimoji="0" lang="pt-BR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BR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contaminação da água</a:t>
            </a:r>
            <a:endParaRPr kumimoji="0" lang="pt-B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pt-BR" sz="4000" b="1" dirty="0" smtClean="0"/>
              <a:t>Gás não convencional</a:t>
            </a:r>
            <a:br>
              <a:rPr lang="pt-BR" sz="4000" b="1" dirty="0" smtClean="0"/>
            </a:br>
            <a:r>
              <a:rPr lang="pt-BR" sz="3600" b="1" dirty="0" smtClean="0"/>
              <a:t>impactos – abalos sísmicos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611560" y="1772816"/>
            <a:ext cx="792088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pt-BR" sz="2400" b="1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Qual o risco da indução de atividade sísmica?</a:t>
            </a: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O </a:t>
            </a:r>
            <a:r>
              <a:rPr lang="pt-BR" sz="2400" dirty="0" err="1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fraturamento</a:t>
            </a:r>
            <a:r>
              <a:rPr lang="pt-BR" sz="24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 hidráulico produz abalos extremamente reduzidos (0.8, na escala Richter, registrada apenas por instrumentos);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Tem caráter temporário, com duração de algumas horas;</a:t>
            </a:r>
            <a:endParaRPr lang="pt-BR" sz="2400" dirty="0" smtClean="0"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Apenas a coincidência de ativação de falhas preexistentes pode produzir abalos mais perceptíveis.</a:t>
            </a:r>
            <a:endParaRPr lang="pt-BR" sz="2400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pt-BR" sz="4000" b="1" dirty="0" smtClean="0"/>
              <a:t>Gás não convencional</a:t>
            </a:r>
            <a:br>
              <a:rPr lang="pt-BR" sz="4000" b="1" dirty="0" smtClean="0"/>
            </a:br>
            <a:r>
              <a:rPr lang="pt-BR" sz="3600" b="1" dirty="0" smtClean="0"/>
              <a:t>Licenciamento ambiental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683568" y="1556792"/>
            <a:ext cx="792088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b="1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Questões a serem tratadas no licenciamento ambiental</a:t>
            </a:r>
            <a:endParaRPr lang="pt-BR" sz="2000" b="1" dirty="0" smtClean="0"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000" dirty="0" smtClean="0">
              <a:solidFill>
                <a:srgbClr val="000000"/>
              </a:solidFill>
              <a:ea typeface="Calibri" pitchFamily="34" charset="0"/>
              <a:cs typeface="FuturaStd-Heavy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Lei Complementar 140/2011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000" dirty="0" smtClean="0"/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dirty="0" err="1" smtClean="0"/>
              <a:t>Art</a:t>
            </a:r>
            <a:r>
              <a:rPr lang="pt-BR" sz="2000" dirty="0" smtClean="0"/>
              <a:t> 8º - Licenciamento ambiental a cargo do Estado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dirty="0" err="1" smtClean="0"/>
              <a:t>Art</a:t>
            </a:r>
            <a:r>
              <a:rPr lang="pt-BR" sz="2000" dirty="0" smtClean="0"/>
              <a:t> 7º  São ações administrativas da União:</a:t>
            </a:r>
          </a:p>
          <a:p>
            <a:r>
              <a:rPr lang="pt-BR" sz="2000" dirty="0" smtClean="0"/>
              <a:t>XIV - promover o licenciamento ambiental de empreendimentos e atividades: </a:t>
            </a:r>
          </a:p>
          <a:p>
            <a:r>
              <a:rPr lang="pt-BR" sz="2000" dirty="0" smtClean="0"/>
              <a:t>.....h) que atendam tipologia estabelecida por ato do Poder Executivo, a partir de proposição da Comissão Tripartite Nacional, assegurada a participação de um membro do Conselho Nacional do Meio Ambiente (</a:t>
            </a:r>
            <a:r>
              <a:rPr lang="pt-BR" sz="2000" dirty="0" err="1" smtClean="0"/>
              <a:t>Conama</a:t>
            </a:r>
            <a:r>
              <a:rPr lang="pt-BR" sz="2000" dirty="0" smtClean="0"/>
              <a:t>), e considerados os critérios de porte, potencial poluidor e natureza da atividade ou empreendimento.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2915816" y="0"/>
            <a:ext cx="6228184" cy="11876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Definições</a:t>
            </a:r>
            <a:endParaRPr kumimoji="0" lang="pt-BR" sz="3600" b="1" i="0" u="none" strike="noStrike" kern="1200" cap="none" spc="0" normalizeH="0" baseline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663812" y="1458335"/>
            <a:ext cx="8055781" cy="5132312"/>
            <a:chOff x="663812" y="1458335"/>
            <a:chExt cx="8055781" cy="5132312"/>
          </a:xfrm>
        </p:grpSpPr>
        <p:pic>
          <p:nvPicPr>
            <p:cNvPr id="2355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7735" t="26020" r="9538" b="2734"/>
            <a:stretch>
              <a:fillRect/>
            </a:stretch>
          </p:blipFill>
          <p:spPr bwMode="auto">
            <a:xfrm>
              <a:off x="663812" y="1458335"/>
              <a:ext cx="8055781" cy="5132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tângulo 4"/>
            <p:cNvSpPr/>
            <p:nvPr/>
          </p:nvSpPr>
          <p:spPr>
            <a:xfrm>
              <a:off x="4427984" y="1523973"/>
              <a:ext cx="2160240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1763688" y="3284984"/>
            <a:ext cx="6624736" cy="936104"/>
            <a:chOff x="1763688" y="3284984"/>
            <a:chExt cx="6624736" cy="936104"/>
          </a:xfrm>
        </p:grpSpPr>
        <p:sp>
          <p:nvSpPr>
            <p:cNvPr id="7" name="CaixaDeTexto 6"/>
            <p:cNvSpPr txBox="1"/>
            <p:nvPr/>
          </p:nvSpPr>
          <p:spPr>
            <a:xfrm>
              <a:off x="3707904" y="3284984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 smtClean="0"/>
                <a:t>Gás convencional</a:t>
              </a:r>
              <a:endParaRPr lang="pt-BR" b="1" dirty="0"/>
            </a:p>
          </p:txBody>
        </p:sp>
        <p:cxnSp>
          <p:nvCxnSpPr>
            <p:cNvPr id="9" name="Conector de seta reta 8"/>
            <p:cNvCxnSpPr/>
            <p:nvPr/>
          </p:nvCxnSpPr>
          <p:spPr>
            <a:xfrm flipH="1">
              <a:off x="1763688" y="3501008"/>
              <a:ext cx="1800200" cy="43204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de seta reta 10"/>
            <p:cNvCxnSpPr/>
            <p:nvPr/>
          </p:nvCxnSpPr>
          <p:spPr>
            <a:xfrm>
              <a:off x="5652120" y="3573016"/>
              <a:ext cx="2736304" cy="64807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o 25"/>
          <p:cNvGrpSpPr/>
          <p:nvPr/>
        </p:nvGrpSpPr>
        <p:grpSpPr>
          <a:xfrm>
            <a:off x="1331640" y="2996952"/>
            <a:ext cx="5112568" cy="3177644"/>
            <a:chOff x="1331640" y="2996952"/>
            <a:chExt cx="5112568" cy="3177644"/>
          </a:xfrm>
        </p:grpSpPr>
        <p:sp>
          <p:nvSpPr>
            <p:cNvPr id="14" name="CaixaDeTexto 13"/>
            <p:cNvSpPr txBox="1"/>
            <p:nvPr/>
          </p:nvSpPr>
          <p:spPr>
            <a:xfrm>
              <a:off x="1331640" y="5805264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 smtClean="0"/>
                <a:t>Gás não convencional</a:t>
              </a:r>
              <a:endParaRPr lang="pt-BR" b="1" dirty="0"/>
            </a:p>
          </p:txBody>
        </p:sp>
        <p:cxnSp>
          <p:nvCxnSpPr>
            <p:cNvPr id="16" name="Conector de seta reta 15"/>
            <p:cNvCxnSpPr/>
            <p:nvPr/>
          </p:nvCxnSpPr>
          <p:spPr>
            <a:xfrm flipV="1">
              <a:off x="3491880" y="2996952"/>
              <a:ext cx="2952328" cy="302433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de seta reta 17"/>
            <p:cNvCxnSpPr/>
            <p:nvPr/>
          </p:nvCxnSpPr>
          <p:spPr>
            <a:xfrm flipV="1">
              <a:off x="3491880" y="5301208"/>
              <a:ext cx="2376264" cy="72008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de seta reta 20"/>
            <p:cNvCxnSpPr/>
            <p:nvPr/>
          </p:nvCxnSpPr>
          <p:spPr>
            <a:xfrm>
              <a:off x="3491880" y="6021288"/>
              <a:ext cx="1296144" cy="7200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pt-BR" sz="3600" b="1" dirty="0" smtClean="0"/>
              <a:t>Gás não convencional</a:t>
            </a:r>
            <a:br>
              <a:rPr lang="pt-BR" sz="3600" b="1" dirty="0" smtClean="0"/>
            </a:br>
            <a:r>
              <a:rPr lang="pt-BR" sz="3100" b="1" dirty="0" smtClean="0"/>
              <a:t>Problema ou solução?</a:t>
            </a:r>
            <a:endParaRPr lang="pt-BR" sz="31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395536" y="1628800"/>
            <a:ext cx="8352928" cy="11079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FuturaStd-Heavy"/>
              </a:rPr>
              <a:t>Desde 1940, o </a:t>
            </a:r>
            <a:r>
              <a:rPr lang="pt-BR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FuturaStd-Heavy"/>
              </a:rPr>
              <a:t>fraturamento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FuturaStd-Heavy"/>
              </a:rPr>
              <a:t> hidráulico já foi utilizado em mais de dois milhões de poços, em escala mundial, sem evidência de contaminação de reservatórios de água potável.</a:t>
            </a:r>
          </a:p>
          <a:p>
            <a:r>
              <a:rPr lang="pt-BR" sz="1200" dirty="0" smtClean="0">
                <a:solidFill>
                  <a:srgbClr val="000000"/>
                </a:solidFill>
                <a:cs typeface="Arial" pitchFamily="34" charset="0"/>
              </a:rPr>
              <a:t>(OGP - </a:t>
            </a:r>
            <a:r>
              <a:rPr lang="en-US" sz="1200" dirty="0" smtClean="0"/>
              <a:t>International Oil and Gas Producers Association).</a:t>
            </a:r>
            <a:endParaRPr lang="pt-BR" dirty="0"/>
          </a:p>
        </p:txBody>
      </p:sp>
      <p:graphicFrame>
        <p:nvGraphicFramePr>
          <p:cNvPr id="8" name="Gráfico 7"/>
          <p:cNvGraphicFramePr/>
          <p:nvPr/>
        </p:nvGraphicFramePr>
        <p:xfrm>
          <a:off x="1835696" y="3429000"/>
          <a:ext cx="5112568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CaixaDeTexto 8"/>
          <p:cNvSpPr txBox="1"/>
          <p:nvPr/>
        </p:nvSpPr>
        <p:spPr>
          <a:xfrm>
            <a:off x="251520" y="292494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dirty="0" smtClean="0">
                <a:solidFill>
                  <a:srgbClr val="000000"/>
                </a:solidFill>
                <a:ea typeface="Calibri" pitchFamily="34" charset="0"/>
                <a:cs typeface="FuturaStd-Heavy"/>
              </a:rPr>
              <a:t>Poços perfurados nos Estados Unidos para gás não convencional em anos recentes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683765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pt-BR" sz="3600" b="1" dirty="0" smtClean="0"/>
              <a:t>Gás não convencional</a:t>
            </a:r>
            <a:br>
              <a:rPr lang="pt-BR" sz="3600" b="1" dirty="0" smtClean="0"/>
            </a:br>
            <a:r>
              <a:rPr lang="pt-BR" sz="3100" b="1" dirty="0" smtClean="0"/>
              <a:t>Aceitação pela comunidade</a:t>
            </a:r>
            <a:endParaRPr lang="pt-BR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399" y="1600200"/>
            <a:ext cx="689120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pt-BR" sz="3600" b="1" dirty="0" smtClean="0"/>
              <a:t>Gás não convencional</a:t>
            </a:r>
            <a:br>
              <a:rPr lang="pt-BR" sz="3600" b="1" dirty="0" smtClean="0"/>
            </a:br>
            <a:r>
              <a:rPr lang="pt-BR" sz="3100" b="1" dirty="0" smtClean="0"/>
              <a:t>Aceitação pela comunidade</a:t>
            </a:r>
            <a:endParaRPr lang="pt-BR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5806405" cy="32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3762" y="4230000"/>
            <a:ext cx="5050238" cy="26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pt-BR" sz="3600" b="1" dirty="0" smtClean="0"/>
              <a:t>Gás não convencional</a:t>
            </a:r>
            <a:br>
              <a:rPr lang="pt-BR" sz="3600" b="1" dirty="0" smtClean="0"/>
            </a:br>
            <a:r>
              <a:rPr lang="pt-BR" sz="3100" b="1" dirty="0" smtClean="0"/>
              <a:t>Aceitação pela comunidade</a:t>
            </a:r>
            <a:endParaRPr lang="pt-BR" sz="31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0" y="4725144"/>
            <a:ext cx="259228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 smtClean="0"/>
              <a:t>Fonte: GEE-UFRJ</a:t>
            </a:r>
            <a:endParaRPr lang="pt-BR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pt-BR" sz="3600" b="1" dirty="0" smtClean="0"/>
              <a:t>Gás não convencional</a:t>
            </a:r>
            <a:br>
              <a:rPr lang="pt-BR" sz="3600" b="1" dirty="0" smtClean="0"/>
            </a:br>
            <a:r>
              <a:rPr lang="pt-BR" sz="3100" b="1" dirty="0" smtClean="0"/>
              <a:t>Aceitação pela comunidade</a:t>
            </a:r>
            <a:endParaRPr lang="pt-BR" sz="31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713" y="2005013"/>
            <a:ext cx="68865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131840" y="116632"/>
            <a:ext cx="5626968" cy="1143000"/>
          </a:xfrm>
        </p:spPr>
        <p:txBody>
          <a:bodyPr>
            <a:normAutofit/>
          </a:bodyPr>
          <a:lstStyle/>
          <a:p>
            <a:r>
              <a:rPr lang="pt-BR" sz="3600" b="1" dirty="0" smtClean="0"/>
              <a:t>Considerações finais</a:t>
            </a:r>
            <a:endParaRPr lang="pt-BR" sz="36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323528" y="1772816"/>
            <a:ext cx="849694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000" dirty="0" smtClean="0"/>
              <a:t>O conhecimento geológico das bacias sedimentares terrestres no Brasil ainda é insuficiente;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000" dirty="0" smtClean="0"/>
              <a:t>A 12ª Rodada de Licitações da ANP tem por objetivo o gás natural, tanto </a:t>
            </a:r>
            <a:r>
              <a:rPr lang="pt-BR" sz="2000" b="1" dirty="0" smtClean="0"/>
              <a:t>convencional</a:t>
            </a:r>
            <a:r>
              <a:rPr lang="pt-BR" sz="2000" dirty="0" smtClean="0"/>
              <a:t>, quanto </a:t>
            </a:r>
            <a:r>
              <a:rPr lang="pt-BR" sz="2000" b="1" dirty="0" smtClean="0"/>
              <a:t>não convencional</a:t>
            </a:r>
            <a:r>
              <a:rPr lang="pt-BR" sz="2000" dirty="0" smtClean="0"/>
              <a:t>, e permitirá ampliar significativamente o conhecimento do real potencial para a sua exploração e produção no país (</a:t>
            </a:r>
            <a:r>
              <a:rPr lang="pt-BR" sz="2000" i="1" dirty="0" smtClean="0"/>
              <a:t>exigência contratual de perfuração de pelo menos um poço até a “rocha geradora”</a:t>
            </a:r>
            <a:r>
              <a:rPr lang="pt-BR" sz="2000" dirty="0" smtClean="0"/>
              <a:t>);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000" dirty="0" smtClean="0"/>
              <a:t>O gás não convencional oferece uma oportunidade de produção de energia, para a qual já se dispõe de tecnologia e procedimentos adequados em escala internacional (</a:t>
            </a:r>
            <a:r>
              <a:rPr lang="pt-BR" sz="2000" i="1" dirty="0" smtClean="0"/>
              <a:t>hoje, Os Estados Unidos produzem cerca de 1.500 </a:t>
            </a:r>
            <a:r>
              <a:rPr lang="fr-FR" sz="2000" dirty="0" smtClean="0"/>
              <a:t>MM m</a:t>
            </a:r>
            <a:r>
              <a:rPr lang="fr-FR" sz="2000" baseline="30000" dirty="0" smtClean="0"/>
              <a:t>3</a:t>
            </a:r>
            <a:r>
              <a:rPr lang="fr-FR" sz="2000" dirty="0" smtClean="0"/>
              <a:t>/d  de gás natural, 20 vezes a produção brasileira, sendo </a:t>
            </a:r>
            <a:r>
              <a:rPr lang="pt-BR" sz="2000" b="1" i="1" smtClean="0"/>
              <a:t>46% </a:t>
            </a:r>
            <a:r>
              <a:rPr lang="pt-BR" sz="2000" i="1" smtClean="0"/>
              <a:t>provenientes</a:t>
            </a:r>
            <a:r>
              <a:rPr lang="pt-BR" sz="2000" b="1" i="1" smtClean="0"/>
              <a:t> </a:t>
            </a:r>
            <a:r>
              <a:rPr lang="pt-BR" sz="2000" i="1" smtClean="0"/>
              <a:t>de jazidas não convencionais</a:t>
            </a:r>
            <a:r>
              <a:rPr lang="pt-BR" sz="2000" smtClean="0"/>
              <a:t>).</a:t>
            </a:r>
            <a:endParaRPr lang="pt-B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83568" y="1988840"/>
            <a:ext cx="777686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t-BR" sz="2400" b="1" i="1" dirty="0" smtClean="0">
                <a:solidFill>
                  <a:srgbClr val="002060"/>
                </a:solidFill>
              </a:rPr>
              <a:t>Impacto global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pt-BR" sz="2400" dirty="0" smtClean="0"/>
              <a:t>A produção de gás e óleo não convencional nos Estados Unidos afetou a geopolítica do petróleo;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pt-BR" sz="2400" dirty="0" smtClean="0"/>
              <a:t>As novas reservas ampliaram o horizonte temporal para o uso de energia de origem fóssil.</a:t>
            </a:r>
          </a:p>
          <a:p>
            <a:pPr fontAlgn="base"/>
            <a:r>
              <a:rPr lang="en-US" dirty="0" smtClean="0"/>
              <a:t>“</a:t>
            </a:r>
            <a:r>
              <a:rPr lang="en-US" i="1" dirty="0" smtClean="0"/>
              <a:t>The breakthrough energy innovation of the 21st century is not thin-film solar, sophisticated wind turbines, advanced </a:t>
            </a:r>
            <a:r>
              <a:rPr lang="en-US" i="1" dirty="0" err="1" smtClean="0"/>
              <a:t>biofuels</a:t>
            </a:r>
            <a:r>
              <a:rPr lang="en-US" i="1" dirty="0" smtClean="0"/>
              <a:t> or small-scale nukes.</a:t>
            </a:r>
          </a:p>
          <a:p>
            <a:pPr fontAlgn="base"/>
            <a:r>
              <a:rPr lang="en-US" i="1" dirty="0" smtClean="0"/>
              <a:t>It’s shale gas</a:t>
            </a:r>
            <a:r>
              <a:rPr lang="en-US" dirty="0" smtClean="0"/>
              <a:t>” (Daniel </a:t>
            </a:r>
            <a:r>
              <a:rPr lang="en-US" dirty="0" err="1" smtClean="0"/>
              <a:t>Yergin</a:t>
            </a:r>
            <a:r>
              <a:rPr lang="en-US" dirty="0" smtClean="0"/>
              <a:t>)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endParaRPr lang="pt-BR" sz="2400" dirty="0" smtClean="0"/>
          </a:p>
          <a:p>
            <a:endParaRPr lang="pt-BR" dirty="0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131840" y="116632"/>
            <a:ext cx="5626968" cy="8640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Considerações finais</a:t>
            </a:r>
            <a:endParaRPr kumimoji="0" lang="pt-BR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1484784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400" b="1" dirty="0" smtClean="0">
                <a:solidFill>
                  <a:srgbClr val="002060"/>
                </a:solidFill>
              </a:rPr>
              <a:t>Definição das condições para a perfuração e </a:t>
            </a:r>
            <a:r>
              <a:rPr lang="pt-BR" sz="2400" b="1" dirty="0" err="1" smtClean="0">
                <a:solidFill>
                  <a:srgbClr val="002060"/>
                </a:solidFill>
              </a:rPr>
              <a:t>fraturamento</a:t>
            </a:r>
            <a:r>
              <a:rPr lang="pt-BR" sz="2400" b="1" dirty="0" smtClean="0">
                <a:solidFill>
                  <a:srgbClr val="002060"/>
                </a:solidFill>
              </a:rPr>
              <a:t> hidráulico  não convencional</a:t>
            </a:r>
          </a:p>
          <a:p>
            <a:pPr algn="ctr"/>
            <a:r>
              <a:rPr lang="pt-BR" sz="2000" b="1" dirty="0" smtClean="0"/>
              <a:t>Consulta Pública de 30 dias </a:t>
            </a:r>
            <a:r>
              <a:rPr lang="pt-BR" sz="2000" dirty="0" smtClean="0"/>
              <a:t>– a partir de 18 de outubro de 2013 (</a:t>
            </a:r>
            <a:r>
              <a:rPr lang="pt-BR" sz="2000" dirty="0" smtClean="0">
                <a:hlinkClick r:id="rId2"/>
              </a:rPr>
              <a:t>www.anp.gov.br</a:t>
            </a:r>
            <a:r>
              <a:rPr lang="pt-BR" sz="2000" dirty="0" smtClean="0"/>
              <a:t>)</a:t>
            </a:r>
          </a:p>
          <a:p>
            <a:pPr algn="ctr"/>
            <a:r>
              <a:rPr lang="pt-BR" sz="2000" b="1" dirty="0" smtClean="0"/>
              <a:t>Audiência Pública </a:t>
            </a:r>
            <a:r>
              <a:rPr lang="pt-BR" sz="2000" dirty="0" smtClean="0"/>
              <a:t>– 18 de novembro de 2013</a:t>
            </a:r>
          </a:p>
          <a:p>
            <a:endParaRPr lang="pt-BR" sz="2000" dirty="0" smtClean="0"/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pt-BR" sz="2000" b="1" dirty="0" smtClean="0"/>
              <a:t>viabilidade ambiental</a:t>
            </a:r>
            <a:r>
              <a:rPr lang="pt-BR" sz="2000" dirty="0" smtClean="0"/>
              <a:t>: monitoramento contínuo das condições dos aquíferos; uso da água e destinação de resíduos;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pt-BR" sz="2000" b="1" dirty="0" smtClean="0"/>
              <a:t>simulação das fraturas</a:t>
            </a:r>
            <a:r>
              <a:rPr lang="pt-BR" sz="2000" dirty="0" smtClean="0"/>
              <a:t> </a:t>
            </a:r>
            <a:r>
              <a:rPr lang="pt-BR" sz="2000" b="1" dirty="0" smtClean="0"/>
              <a:t>e estudos </a:t>
            </a:r>
            <a:r>
              <a:rPr lang="pt-BR" sz="2000" b="1" dirty="0" err="1" smtClean="0"/>
              <a:t>geomecânicos</a:t>
            </a:r>
            <a:r>
              <a:rPr lang="pt-BR" sz="2000" dirty="0" smtClean="0"/>
              <a:t>: garantia que não haverá propagação extensa de fraturas; 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pt-BR" sz="2000" b="1" dirty="0" smtClean="0"/>
              <a:t>Projeto do poço e </a:t>
            </a:r>
            <a:r>
              <a:rPr lang="pt-BR" sz="2000" b="1" dirty="0" err="1" smtClean="0"/>
              <a:t>fraturamento</a:t>
            </a:r>
            <a:r>
              <a:rPr lang="pt-BR" sz="2000" b="1" dirty="0" smtClean="0"/>
              <a:t> hidráulico: </a:t>
            </a:r>
            <a:r>
              <a:rPr lang="pt-BR" sz="2000" dirty="0" smtClean="0"/>
              <a:t>integridade do poço; revestimentos e cimentação para o ambiente de </a:t>
            </a:r>
            <a:r>
              <a:rPr lang="pt-BR" sz="2000" dirty="0" err="1" smtClean="0"/>
              <a:t>fraturamento</a:t>
            </a:r>
            <a:r>
              <a:rPr lang="pt-BR" sz="2000" dirty="0" smtClean="0"/>
              <a:t> hidráulico;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pt-BR" sz="2000" b="1" dirty="0" smtClean="0"/>
              <a:t>Indicadores e metas de responsabilidade social</a:t>
            </a:r>
            <a:r>
              <a:rPr lang="pt-BR" dirty="0" smtClean="0"/>
              <a:t>.</a:t>
            </a:r>
          </a:p>
        </p:txBody>
      </p:sp>
      <p:sp>
        <p:nvSpPr>
          <p:cNvPr id="5" name="Retângulo 4"/>
          <p:cNvSpPr/>
          <p:nvPr/>
        </p:nvSpPr>
        <p:spPr>
          <a:xfrm>
            <a:off x="3995936" y="332656"/>
            <a:ext cx="4943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3200" b="1" dirty="0" smtClean="0">
                <a:latin typeface="+mj-lt"/>
              </a:rPr>
              <a:t>A participação da sociedade</a:t>
            </a:r>
            <a:endParaRPr lang="pt-BR" sz="32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/>
          </p:cNvSpPr>
          <p:nvPr/>
        </p:nvSpPr>
        <p:spPr>
          <a:xfrm>
            <a:off x="228600" y="1676400"/>
            <a:ext cx="8562975" cy="31242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fontAlgn="auto" hangingPunct="0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2000" b="1" dirty="0">
                <a:cs typeface="Arial" pitchFamily="34" charset="0"/>
              </a:rPr>
              <a:t>Agência Nacional do Petróleo, Gás Natural e </a:t>
            </a:r>
            <a:r>
              <a:rPr lang="pt-BR" sz="2000" b="1" dirty="0" err="1">
                <a:cs typeface="Arial" pitchFamily="34" charset="0"/>
              </a:rPr>
              <a:t>Biocombustíveis</a:t>
            </a:r>
            <a:r>
              <a:rPr lang="pt-BR" sz="2000" b="1" dirty="0">
                <a:cs typeface="Arial" pitchFamily="34" charset="0"/>
              </a:rPr>
              <a:t> – ANP</a:t>
            </a:r>
          </a:p>
          <a:p>
            <a:pPr marL="342900" indent="-342900" algn="ctr" eaLnBrk="0" fontAlgn="auto" hangingPunct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2000" b="1" dirty="0" smtClean="0">
                <a:cs typeface="Arial" pitchFamily="34" charset="0"/>
              </a:rPr>
              <a:t>Av</a:t>
            </a:r>
            <a:r>
              <a:rPr lang="pt-BR" sz="2000" b="1" dirty="0">
                <a:cs typeface="Arial" pitchFamily="34" charset="0"/>
              </a:rPr>
              <a:t>. Rio Branco, 65</a:t>
            </a:r>
          </a:p>
          <a:p>
            <a:pPr marL="342900" indent="-342900" algn="ctr" eaLnBrk="0" fontAlgn="auto" hangingPunct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2000" b="1" dirty="0" smtClean="0">
                <a:cs typeface="Arial" pitchFamily="34" charset="0"/>
              </a:rPr>
              <a:t>21º </a:t>
            </a:r>
            <a:r>
              <a:rPr lang="pt-BR" sz="2000" b="1" dirty="0">
                <a:cs typeface="Arial" pitchFamily="34" charset="0"/>
              </a:rPr>
              <a:t>andar</a:t>
            </a:r>
          </a:p>
          <a:p>
            <a:pPr marL="342900" indent="-342900" algn="ctr" eaLnBrk="0" fontAlgn="auto" hangingPunct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2000" b="1" dirty="0">
                <a:cs typeface="Arial" pitchFamily="34" charset="0"/>
              </a:rPr>
              <a:t>tel. 21 </a:t>
            </a:r>
            <a:r>
              <a:rPr lang="pt-BR" sz="2000" b="1" dirty="0" smtClean="0">
                <a:cs typeface="Arial" pitchFamily="34" charset="0"/>
              </a:rPr>
              <a:t>2112-8104</a:t>
            </a:r>
            <a:endParaRPr lang="pt-BR" sz="2000" b="1" dirty="0">
              <a:cs typeface="Arial" pitchFamily="34" charset="0"/>
            </a:endParaRPr>
          </a:p>
          <a:p>
            <a:pPr marL="342900" indent="-342900" algn="ctr" eaLnBrk="0" fontAlgn="auto" hangingPunct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2000" b="1" dirty="0">
                <a:cs typeface="Arial" pitchFamily="34" charset="0"/>
                <a:hlinkClick r:id="rId2"/>
              </a:rPr>
              <a:t>www.anp.gov.br</a:t>
            </a:r>
            <a:endParaRPr lang="pt-BR" sz="2000" b="1" dirty="0">
              <a:solidFill>
                <a:srgbClr val="006600"/>
              </a:solidFill>
              <a:cs typeface="Arial" pitchFamily="34" charset="0"/>
            </a:endParaRPr>
          </a:p>
          <a:p>
            <a:pPr marL="342900" indent="-342900" algn="just" eaLnBrk="0" fontAlgn="auto" hangingPunct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11560" y="1700808"/>
            <a:ext cx="78488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França</a:t>
            </a:r>
          </a:p>
          <a:p>
            <a:r>
              <a:rPr lang="pt-BR" dirty="0" smtClean="0"/>
              <a:t>“As novas tecnologias podem reduzir o número e a magnitude das operações de </a:t>
            </a:r>
            <a:r>
              <a:rPr lang="pt-BR" dirty="0" err="1" smtClean="0"/>
              <a:t>fraturamento</a:t>
            </a:r>
            <a:r>
              <a:rPr lang="pt-BR" dirty="0" smtClean="0"/>
              <a:t> hidráulico, o consumo de água potável e a eliminação de produtos químicos.</a:t>
            </a:r>
          </a:p>
          <a:p>
            <a:r>
              <a:rPr lang="pt-BR" dirty="0" smtClean="0"/>
              <a:t>A França tem toda a informação científica, técnica e industrial, em todos os níveis da indústria, para criar uma cadeia limpa de produção por </a:t>
            </a:r>
            <a:r>
              <a:rPr lang="pt-BR" dirty="0" err="1" smtClean="0"/>
              <a:t>fraturamento</a:t>
            </a:r>
            <a:r>
              <a:rPr lang="pt-BR" dirty="0" smtClean="0"/>
              <a:t> hidráulico. </a:t>
            </a:r>
          </a:p>
          <a:p>
            <a:r>
              <a:rPr lang="pt-BR" dirty="0" smtClean="0"/>
              <a:t>A competitividade de uma grande parte da indústria europeia está ameaçada pelo atraso no domínio dos hidrocarbonetos não convencionais”.</a:t>
            </a:r>
          </a:p>
          <a:p>
            <a:endParaRPr lang="pt-BR" dirty="0" smtClean="0"/>
          </a:p>
          <a:p>
            <a:r>
              <a:rPr lang="fr-FR" sz="1600" i="1" dirty="0" smtClean="0"/>
              <a:t>l'Office parlementaire d'évaluation des choix scientifiques et technologiques  - Senado da França, Junho de 2013</a:t>
            </a:r>
            <a:r>
              <a:rPr lang="fr-FR" sz="1600" dirty="0" smtClean="0"/>
              <a:t>.</a:t>
            </a:r>
            <a:endParaRPr lang="pt-BR" sz="1600" i="1" dirty="0" smtClean="0"/>
          </a:p>
          <a:p>
            <a:r>
              <a:rPr lang="pt-BR" sz="1400" dirty="0" smtClean="0">
                <a:hlinkClick r:id="rId2"/>
              </a:rPr>
              <a:t>http://www.senat.fr/rap/r12-640/r12-64021.html#toc230</a:t>
            </a:r>
            <a:endParaRPr lang="pt-BR" sz="1400" dirty="0" smtClean="0"/>
          </a:p>
          <a:p>
            <a:endParaRPr lang="pt-BR" dirty="0" smtClean="0"/>
          </a:p>
          <a:p>
            <a:endParaRPr lang="fr-FR" dirty="0" smtClean="0"/>
          </a:p>
          <a:p>
            <a:endParaRPr lang="pt-BR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059832" y="0"/>
            <a:ext cx="5842992" cy="1152128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pt-BR" sz="2800" b="1" i="1" dirty="0" smtClean="0">
                <a:solidFill>
                  <a:srgbClr val="002060"/>
                </a:solidFill>
              </a:rPr>
              <a:t>Epílogo -</a:t>
            </a:r>
            <a:r>
              <a:rPr lang="pt-BR" sz="3200" b="1" i="1" dirty="0" smtClean="0">
                <a:solidFill>
                  <a:srgbClr val="002060"/>
                </a:solidFill>
              </a:rPr>
              <a:t> </a:t>
            </a:r>
            <a:r>
              <a:rPr lang="pt-BR" sz="3200" b="1" dirty="0" smtClean="0"/>
              <a:t>Gás não convencional</a:t>
            </a:r>
            <a:br>
              <a:rPr lang="pt-BR" sz="3200" b="1" dirty="0" smtClean="0"/>
            </a:br>
            <a:r>
              <a:rPr lang="pt-BR" sz="3200" b="1" dirty="0" smtClean="0"/>
              <a:t>A posição europeia</a:t>
            </a:r>
            <a:endParaRPr lang="pt-B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2295525"/>
            <a:ext cx="83058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2915816" y="0"/>
            <a:ext cx="6228184" cy="11876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Definições</a:t>
            </a:r>
            <a:endParaRPr kumimoji="0" lang="pt-BR" sz="3600" b="1" i="0" u="none" strike="noStrike" kern="1200" cap="none" spc="0" normalizeH="0" baseline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11560" y="1700808"/>
            <a:ext cx="784887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pt-PT" b="1" dirty="0" smtClean="0"/>
              <a:t>Reino Unido</a:t>
            </a:r>
          </a:p>
          <a:p>
            <a:pPr fontAlgn="t"/>
            <a:r>
              <a:rPr lang="pt-PT" dirty="0" smtClean="0"/>
              <a:t>“Não podemos nos dar ao luxo de abrir mão de recursos não convencionais.</a:t>
            </a:r>
            <a:br>
              <a:rPr lang="pt-PT" dirty="0" smtClean="0"/>
            </a:br>
            <a:r>
              <a:rPr lang="pt-PT" dirty="0" smtClean="0"/>
              <a:t>As estimativas mais recentes sugerem que há cerca de 1.300 tcf de gás não convencional no Reino Unido. Mesmo que se extraia apenas um décimo desse total, tem-se o equivalente ao fornecimento de gás por 50 anos.</a:t>
            </a:r>
            <a:endParaRPr lang="pt-BR" dirty="0" smtClean="0"/>
          </a:p>
          <a:p>
            <a:pPr fontAlgn="t"/>
            <a:r>
              <a:rPr lang="pt-PT" dirty="0" smtClean="0"/>
              <a:t>O fraturamento hidráulico seguro reduzirá as contas de energia e criará riqueza sem destruir o meio ambiente.</a:t>
            </a:r>
            <a:endParaRPr lang="pt-BR" dirty="0" smtClean="0"/>
          </a:p>
          <a:p>
            <a:r>
              <a:rPr lang="pt-PT" dirty="0" smtClean="0"/>
              <a:t>Os benefícios são claros e é crucial combater os mitos relacionados ao gás não convencional”</a:t>
            </a:r>
          </a:p>
          <a:p>
            <a:r>
              <a:rPr lang="pt-PT" i="1" dirty="0" smtClean="0"/>
              <a:t>David Cameron, “The Telegraph”, Agosto de 2013</a:t>
            </a:r>
            <a:r>
              <a:rPr lang="pt-PT" dirty="0" smtClean="0"/>
              <a:t>.</a:t>
            </a:r>
          </a:p>
          <a:p>
            <a:endParaRPr lang="pt-PT" dirty="0" smtClean="0"/>
          </a:p>
          <a:p>
            <a:r>
              <a:rPr lang="pt-BR" sz="1400" dirty="0" smtClean="0">
                <a:ea typeface="Times New Roman" pitchFamily="18" charset="0"/>
                <a:cs typeface="Times New Roman" pitchFamily="18" charset="0"/>
                <a:hlinkClick r:id="rId2"/>
              </a:rPr>
              <a:t>http://www.telegraph.co.uk/news/politics/10236664/We-cannot-afford-to-miss-out-on-shale-gas.html</a:t>
            </a:r>
            <a:endParaRPr lang="pt-BR" sz="1400" dirty="0" smtClean="0">
              <a:cs typeface="Arial" pitchFamily="34" charset="0"/>
            </a:endParaRPr>
          </a:p>
          <a:p>
            <a:endParaRPr lang="fr-FR" dirty="0" smtClean="0"/>
          </a:p>
          <a:p>
            <a:endParaRPr lang="pt-BR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419872" y="0"/>
            <a:ext cx="5482952" cy="1152128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pt-BR" sz="3200" b="1" i="1" dirty="0" smtClean="0">
                <a:solidFill>
                  <a:srgbClr val="002060"/>
                </a:solidFill>
              </a:rPr>
              <a:t>Epílogo -</a:t>
            </a:r>
            <a:r>
              <a:rPr lang="pt-BR" sz="3600" b="1" i="1" dirty="0" smtClean="0">
                <a:solidFill>
                  <a:srgbClr val="002060"/>
                </a:solidFill>
              </a:rPr>
              <a:t> </a:t>
            </a:r>
            <a:r>
              <a:rPr lang="pt-BR" sz="3600" b="1" dirty="0" smtClean="0"/>
              <a:t>Gás não convencional</a:t>
            </a:r>
            <a:br>
              <a:rPr lang="pt-BR" sz="3600" b="1" dirty="0" smtClean="0"/>
            </a:br>
            <a:r>
              <a:rPr lang="pt-BR" sz="3600" b="1" dirty="0" smtClean="0"/>
              <a:t>A posição europeia</a:t>
            </a:r>
            <a:endParaRPr lang="pt-BR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23528" y="1916832"/>
            <a:ext cx="8820472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u="sng" dirty="0" smtClean="0"/>
              <a:t>OGP (“</a:t>
            </a:r>
            <a:r>
              <a:rPr lang="pt-BR" u="sng" dirty="0" err="1" smtClean="0"/>
              <a:t>International</a:t>
            </a:r>
            <a:r>
              <a:rPr lang="pt-BR" u="sng" dirty="0" smtClean="0"/>
              <a:t> </a:t>
            </a:r>
            <a:r>
              <a:rPr lang="pt-BR" u="sng" dirty="0" err="1" smtClean="0"/>
              <a:t>Association</a:t>
            </a:r>
            <a:r>
              <a:rPr lang="pt-BR" u="sng" dirty="0" smtClean="0"/>
              <a:t> </a:t>
            </a:r>
            <a:r>
              <a:rPr lang="pt-BR" u="sng" dirty="0" err="1" smtClean="0"/>
              <a:t>of</a:t>
            </a:r>
            <a:r>
              <a:rPr lang="pt-BR" u="sng" dirty="0" smtClean="0"/>
              <a:t> </a:t>
            </a:r>
            <a:r>
              <a:rPr lang="pt-BR" u="sng" dirty="0" err="1" smtClean="0"/>
              <a:t>Oil</a:t>
            </a:r>
            <a:r>
              <a:rPr lang="pt-BR" u="sng" dirty="0" smtClean="0"/>
              <a:t> </a:t>
            </a:r>
            <a:r>
              <a:rPr lang="pt-BR" u="sng" dirty="0" err="1" smtClean="0"/>
              <a:t>and</a:t>
            </a:r>
            <a:r>
              <a:rPr lang="pt-BR" u="sng" dirty="0" smtClean="0"/>
              <a:t> </a:t>
            </a:r>
            <a:r>
              <a:rPr lang="pt-BR" u="sng" dirty="0" err="1" smtClean="0"/>
              <a:t>Gas</a:t>
            </a:r>
            <a:r>
              <a:rPr lang="pt-BR" u="sng" dirty="0" smtClean="0"/>
              <a:t> </a:t>
            </a:r>
            <a:r>
              <a:rPr lang="pt-BR" u="sng" dirty="0" err="1" smtClean="0"/>
              <a:t>Producers</a:t>
            </a:r>
            <a:r>
              <a:rPr lang="pt-BR" u="sng" dirty="0" smtClean="0"/>
              <a:t>”) </a:t>
            </a:r>
            <a:r>
              <a:rPr lang="pt-BR" u="sng" dirty="0" smtClean="0">
                <a:hlinkClick r:id="rId2"/>
              </a:rPr>
              <a:t>http://www.ogp.org.uk/files/2513/7122/2162/FAQs_updated.pdf</a:t>
            </a:r>
            <a:endParaRPr lang="pt-BR" dirty="0" smtClean="0"/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dirty="0" smtClean="0"/>
              <a:t>SPE (“</a:t>
            </a:r>
            <a:r>
              <a:rPr lang="pt-BR" dirty="0" err="1" smtClean="0"/>
              <a:t>Society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Petroleum</a:t>
            </a:r>
            <a:r>
              <a:rPr lang="pt-BR" dirty="0" smtClean="0"/>
              <a:t> </a:t>
            </a:r>
            <a:r>
              <a:rPr lang="pt-BR" dirty="0" err="1" smtClean="0"/>
              <a:t>Engineers</a:t>
            </a:r>
            <a:r>
              <a:rPr lang="pt-BR" dirty="0" smtClean="0"/>
              <a:t>”) </a:t>
            </a:r>
            <a:r>
              <a:rPr lang="pt-BR" u="sng" dirty="0" smtClean="0">
                <a:hlinkClick r:id="rId3"/>
              </a:rPr>
              <a:t>http://www.kgs.ku.edu/PRS/Fracturing/Frac_Paper_SPE_152596.pdf</a:t>
            </a:r>
            <a:r>
              <a:rPr lang="pt-BR" dirty="0" smtClean="0"/>
              <a:t>. 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u="sng" dirty="0" smtClean="0">
                <a:hlinkClick r:id="rId4"/>
              </a:rPr>
              <a:t>http://www.netl.doe.gov/technologies/oil-gas/publications/EPreports/Shale_Gas_Primer_2009.pdf</a:t>
            </a:r>
            <a:r>
              <a:rPr lang="pt-BR" dirty="0" smtClean="0"/>
              <a:t>. 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u="sng" dirty="0" smtClean="0">
                <a:hlinkClick r:id="rId5"/>
              </a:rPr>
              <a:t>http://royalsociety.org/uploadedFiles/Royal_Society_Content/policy/projects/shale-gas/2012-06-28-Shale-gas.pdf</a:t>
            </a:r>
            <a:endParaRPr lang="pt-BR" dirty="0" smtClean="0"/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u="sng" dirty="0" smtClean="0">
                <a:hlinkClick r:id="rId6"/>
              </a:rPr>
              <a:t>http://theenergycollective.com/jessejenkins/205481/friday-energy-facts-how-much-water-does-fracking-shale-gas-consume</a:t>
            </a:r>
            <a:endParaRPr lang="pt-BR" dirty="0" smtClean="0"/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u="sng" dirty="0" smtClean="0">
                <a:hlinkClick r:id="rId7"/>
              </a:rPr>
              <a:t>http://www.worldwatch.org/files/pdf/Hydraulic%20Fracturing%20Paper.</a:t>
            </a:r>
            <a:r>
              <a:rPr lang="pt-BR" u="sng" dirty="0" err="1" smtClean="0">
                <a:hlinkClick r:id="rId7"/>
              </a:rPr>
              <a:t>pdf</a:t>
            </a:r>
            <a:endParaRPr lang="pt-BR" dirty="0" smtClean="0"/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pt-BR" u="sng" dirty="0" smtClean="0">
                <a:hlinkClick r:id="rId8"/>
              </a:rPr>
              <a:t>http://fracfocus.org/sites/default/files/publications/hydraulic_fracturing_101.pdf</a:t>
            </a:r>
            <a:r>
              <a:rPr lang="pt-BR" dirty="0" smtClean="0"/>
              <a:t> </a:t>
            </a:r>
          </a:p>
          <a:p>
            <a:endParaRPr lang="pt-BR" dirty="0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491880" y="260648"/>
            <a:ext cx="5482952" cy="1152128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Referências</a:t>
            </a:r>
            <a:endParaRPr kumimoji="0" lang="pt-BR" sz="31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251520" y="3167417"/>
            <a:ext cx="3600400" cy="1152128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pt-BR" sz="1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182216" y="1511233"/>
            <a:ext cx="3600000" cy="1440160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pt-BR" sz="1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4788024" y="1628800"/>
            <a:ext cx="3960440" cy="4032448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pt-BR" sz="1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34616" y="1663633"/>
            <a:ext cx="3589312" cy="1359768"/>
          </a:xfrm>
          <a:prstGeom prst="roundRect">
            <a:avLst>
              <a:gd name="adj" fmla="val 16667"/>
            </a:avLst>
          </a:prstGeom>
          <a:solidFill>
            <a:srgbClr val="DEDEDE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pt-BR" sz="1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07504" y="1728001"/>
            <a:ext cx="3744416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600"/>
              </a:spcAft>
            </a:pPr>
            <a:r>
              <a:rPr lang="fr-FR" sz="2000" b="1" dirty="0" smtClean="0"/>
              <a:t>Reservas Gás Natural</a:t>
            </a:r>
          </a:p>
          <a:p>
            <a:pPr algn="ctr"/>
            <a:r>
              <a:rPr lang="fr-FR" sz="2000" b="1" dirty="0" smtClean="0">
                <a:solidFill>
                  <a:srgbClr val="C00000"/>
                </a:solidFill>
              </a:rPr>
              <a:t>Provada – 459 Bm</a:t>
            </a:r>
            <a:r>
              <a:rPr lang="fr-FR" sz="2000" b="1" baseline="30000" dirty="0" smtClean="0">
                <a:solidFill>
                  <a:srgbClr val="C00000"/>
                </a:solidFill>
              </a:rPr>
              <a:t>3</a:t>
            </a:r>
            <a:r>
              <a:rPr lang="fr-FR" sz="2000" b="1" dirty="0" smtClean="0">
                <a:solidFill>
                  <a:srgbClr val="C00000"/>
                </a:solidFill>
              </a:rPr>
              <a:t> (16 tcf)</a:t>
            </a:r>
          </a:p>
          <a:p>
            <a:pPr algn="ctr"/>
            <a:r>
              <a:rPr lang="fr-FR" sz="2000" b="1" dirty="0" smtClean="0">
                <a:solidFill>
                  <a:schemeClr val="accent3">
                    <a:lumMod val="50000"/>
                  </a:schemeClr>
                </a:solidFill>
              </a:rPr>
              <a:t>Total – 918 Bm</a:t>
            </a:r>
            <a:r>
              <a:rPr lang="fr-FR" sz="2000" b="1" baseline="30000" dirty="0" smtClean="0">
                <a:solidFill>
                  <a:schemeClr val="accent3">
                    <a:lumMod val="50000"/>
                  </a:schemeClr>
                </a:solidFill>
              </a:rPr>
              <a:t>3</a:t>
            </a:r>
            <a:r>
              <a:rPr lang="fr-FR" sz="2000" b="1" dirty="0" smtClean="0">
                <a:solidFill>
                  <a:schemeClr val="accent3">
                    <a:lumMod val="50000"/>
                  </a:schemeClr>
                </a:solidFill>
              </a:rPr>
              <a:t> (32 tcf)</a:t>
            </a:r>
          </a:p>
          <a:p>
            <a:pPr algn="ctr"/>
            <a:r>
              <a:rPr lang="fr-FR" sz="20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 </a:t>
            </a:r>
          </a:p>
          <a:p>
            <a:pPr algn="ctr"/>
            <a:r>
              <a:rPr lang="fr-FR" sz="2000" b="1" dirty="0" smtClean="0">
                <a:solidFill>
                  <a:srgbClr val="000000"/>
                </a:solidFill>
                <a:latin typeface="Arial Narrow" pitchFamily="34" charset="0"/>
              </a:rPr>
              <a:t> </a:t>
            </a:r>
          </a:p>
          <a:p>
            <a:pPr algn="ctr"/>
            <a:endParaRPr lang="fr-FR" sz="2000" b="1" dirty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403920" y="3311433"/>
            <a:ext cx="3589200" cy="1071736"/>
          </a:xfrm>
          <a:prstGeom prst="roundRect">
            <a:avLst>
              <a:gd name="adj" fmla="val 16667"/>
            </a:avLst>
          </a:prstGeom>
          <a:solidFill>
            <a:srgbClr val="DEDEDE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pt-BR" sz="1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539551" y="3430967"/>
            <a:ext cx="3217813" cy="369332"/>
          </a:xfrm>
          <a:prstGeom prst="rect">
            <a:avLst/>
          </a:prstGeom>
          <a:noFill/>
          <a:ln w="12699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b="1" dirty="0" smtClean="0"/>
              <a:t>Gás Associado  </a:t>
            </a:r>
            <a:r>
              <a:rPr lang="fr-FR" b="1" dirty="0" smtClean="0">
                <a:solidFill>
                  <a:srgbClr val="000000"/>
                </a:solidFill>
              </a:rPr>
              <a:t>– </a:t>
            </a:r>
            <a:r>
              <a:rPr lang="fr-FR" b="1" dirty="0" smtClean="0">
                <a:solidFill>
                  <a:srgbClr val="C00000"/>
                </a:solidFill>
              </a:rPr>
              <a:t>72%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  <a:r>
              <a:rPr lang="fr-FR" b="1" dirty="0" smtClean="0"/>
              <a:t>a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  <a:r>
              <a:rPr lang="fr-FR" b="1" dirty="0" smtClean="0">
                <a:solidFill>
                  <a:schemeClr val="accent3">
                    <a:lumMod val="50000"/>
                  </a:schemeClr>
                </a:solidFill>
              </a:rPr>
              <a:t>77%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4860032" y="1772816"/>
            <a:ext cx="4104456" cy="3960440"/>
          </a:xfrm>
          <a:prstGeom prst="roundRect">
            <a:avLst>
              <a:gd name="adj" fmla="val 16667"/>
            </a:avLst>
          </a:prstGeom>
          <a:solidFill>
            <a:srgbClr val="DEDEDE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pt-BR" sz="1400" b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ctr">
              <a:defRPr/>
            </a:pPr>
            <a:endParaRPr lang="pt-BR" sz="1400" b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ctr">
              <a:defRPr/>
            </a:pPr>
            <a:endParaRPr lang="pt-BR" sz="1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4788024" y="1844824"/>
            <a:ext cx="410445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200"/>
              </a:spcAft>
              <a:tabLst>
                <a:tab pos="374650" algn="l"/>
              </a:tabLst>
            </a:pPr>
            <a:r>
              <a:rPr lang="fr-FR" sz="2000" b="1" dirty="0" smtClean="0"/>
              <a:t>Produção – 70,6 MM m</a:t>
            </a:r>
            <a:r>
              <a:rPr lang="fr-FR" sz="2000" b="1" baseline="30000" dirty="0" smtClean="0"/>
              <a:t>3</a:t>
            </a:r>
            <a:r>
              <a:rPr lang="fr-FR" sz="2000" b="1" dirty="0" smtClean="0"/>
              <a:t>/d</a:t>
            </a:r>
          </a:p>
          <a:p>
            <a:pPr algn="ctr">
              <a:spcAft>
                <a:spcPts val="1200"/>
              </a:spcAft>
              <a:tabLst>
                <a:tab pos="374650" algn="l"/>
              </a:tabLst>
            </a:pPr>
            <a:r>
              <a:rPr lang="fr-FR" b="1" dirty="0" smtClean="0">
                <a:solidFill>
                  <a:srgbClr val="FF0000"/>
                </a:solidFill>
              </a:rPr>
              <a:t>Reinjeção – 9,6 MM m</a:t>
            </a:r>
            <a:r>
              <a:rPr lang="fr-FR" b="1" baseline="30000" dirty="0" smtClean="0">
                <a:solidFill>
                  <a:srgbClr val="FF0000"/>
                </a:solidFill>
              </a:rPr>
              <a:t>3</a:t>
            </a:r>
            <a:r>
              <a:rPr lang="fr-FR" b="1" dirty="0" smtClean="0">
                <a:solidFill>
                  <a:srgbClr val="FF0000"/>
                </a:solidFill>
              </a:rPr>
              <a:t>/d</a:t>
            </a:r>
          </a:p>
          <a:p>
            <a:pPr algn="ctr">
              <a:spcAft>
                <a:spcPts val="1200"/>
              </a:spcAft>
              <a:tabLst>
                <a:tab pos="374650" algn="l"/>
              </a:tabLst>
            </a:pPr>
            <a:r>
              <a:rPr lang="fr-FR" b="1" dirty="0" smtClean="0">
                <a:solidFill>
                  <a:srgbClr val="FF0000"/>
                </a:solidFill>
              </a:rPr>
              <a:t>Queima/perdas – 3,9 MM m</a:t>
            </a:r>
            <a:r>
              <a:rPr lang="fr-FR" b="1" baseline="30000" dirty="0" smtClean="0">
                <a:solidFill>
                  <a:srgbClr val="FF0000"/>
                </a:solidFill>
              </a:rPr>
              <a:t>3</a:t>
            </a:r>
            <a:r>
              <a:rPr lang="fr-FR" b="1" dirty="0" smtClean="0">
                <a:solidFill>
                  <a:srgbClr val="FF0000"/>
                </a:solidFill>
              </a:rPr>
              <a:t>/d</a:t>
            </a:r>
          </a:p>
          <a:p>
            <a:pPr algn="ctr">
              <a:spcAft>
                <a:spcPts val="1200"/>
              </a:spcAft>
              <a:tabLst>
                <a:tab pos="374650" algn="l"/>
              </a:tabLst>
            </a:pPr>
            <a:r>
              <a:rPr lang="fr-FR" b="1" dirty="0" smtClean="0">
                <a:solidFill>
                  <a:srgbClr val="FF0000"/>
                </a:solidFill>
              </a:rPr>
              <a:t>Consumo (</a:t>
            </a:r>
            <a:r>
              <a:rPr lang="fr-FR" sz="1400" b="1" dirty="0" smtClean="0">
                <a:solidFill>
                  <a:srgbClr val="FF0000"/>
                </a:solidFill>
              </a:rPr>
              <a:t>E&amp;P, transporte</a:t>
            </a:r>
            <a:r>
              <a:rPr lang="fr-FR" b="1" dirty="0" smtClean="0">
                <a:solidFill>
                  <a:srgbClr val="FF0000"/>
                </a:solidFill>
              </a:rPr>
              <a:t>) – 17,2 MM m</a:t>
            </a:r>
            <a:r>
              <a:rPr lang="fr-FR" b="1" baseline="30000" dirty="0" smtClean="0">
                <a:solidFill>
                  <a:srgbClr val="FF0000"/>
                </a:solidFill>
              </a:rPr>
              <a:t>3</a:t>
            </a:r>
            <a:r>
              <a:rPr lang="fr-FR" b="1" dirty="0" smtClean="0">
                <a:solidFill>
                  <a:srgbClr val="FF0000"/>
                </a:solidFill>
              </a:rPr>
              <a:t>/d</a:t>
            </a:r>
          </a:p>
          <a:p>
            <a:pPr algn="ctr">
              <a:spcAft>
                <a:spcPts val="1200"/>
              </a:spcAft>
              <a:tabLst>
                <a:tab pos="374650" algn="l"/>
              </a:tabLst>
            </a:pPr>
            <a:r>
              <a:rPr lang="fr-FR" sz="2000" b="1" dirty="0" smtClean="0">
                <a:solidFill>
                  <a:srgbClr val="002060"/>
                </a:solidFill>
              </a:rPr>
              <a:t>Oferta interna </a:t>
            </a:r>
            <a:r>
              <a:rPr lang="fr-FR" sz="2000" b="1" smtClean="0">
                <a:solidFill>
                  <a:srgbClr val="002060"/>
                </a:solidFill>
              </a:rPr>
              <a:t>– 39,9 </a:t>
            </a:r>
            <a:r>
              <a:rPr lang="fr-FR" sz="2000" b="1" dirty="0" smtClean="0">
                <a:solidFill>
                  <a:srgbClr val="002060"/>
                </a:solidFill>
              </a:rPr>
              <a:t>MM m</a:t>
            </a:r>
            <a:r>
              <a:rPr lang="fr-FR" sz="2000" b="1" baseline="30000" dirty="0" smtClean="0">
                <a:solidFill>
                  <a:srgbClr val="002060"/>
                </a:solidFill>
              </a:rPr>
              <a:t>3</a:t>
            </a:r>
            <a:r>
              <a:rPr lang="fr-FR" sz="2000" b="1" dirty="0" smtClean="0">
                <a:solidFill>
                  <a:srgbClr val="002060"/>
                </a:solidFill>
              </a:rPr>
              <a:t>/d</a:t>
            </a:r>
          </a:p>
          <a:p>
            <a:pPr algn="ctr">
              <a:spcBef>
                <a:spcPts val="1200"/>
              </a:spcBef>
              <a:spcAft>
                <a:spcPts val="600"/>
              </a:spcAft>
              <a:tabLst>
                <a:tab pos="374650" algn="l"/>
              </a:tabLst>
            </a:pPr>
            <a:r>
              <a:rPr lang="fr-FR" sz="2000" b="1" dirty="0" smtClean="0"/>
              <a:t>Consumo – 75,7 MM m</a:t>
            </a:r>
            <a:r>
              <a:rPr lang="fr-FR" sz="2000" b="1" baseline="30000" dirty="0" smtClean="0"/>
              <a:t>3</a:t>
            </a:r>
            <a:r>
              <a:rPr lang="fr-FR" sz="2000" b="1" dirty="0" smtClean="0"/>
              <a:t>/d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374650" algn="l"/>
              </a:tabLst>
            </a:pPr>
            <a:r>
              <a:rPr lang="fr-FR" sz="2000" b="1" dirty="0" smtClean="0"/>
              <a:t>Importação –  36,0 MM m</a:t>
            </a:r>
            <a:r>
              <a:rPr lang="fr-FR" sz="2000" b="1" baseline="30000" dirty="0" smtClean="0"/>
              <a:t>3</a:t>
            </a:r>
            <a:r>
              <a:rPr lang="fr-FR" sz="2000" b="1" dirty="0" smtClean="0"/>
              <a:t>/d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tabLst>
                <a:tab pos="374650" algn="l"/>
              </a:tabLst>
            </a:pPr>
            <a:r>
              <a:rPr lang="fr-FR" sz="2000" b="1" dirty="0" smtClean="0"/>
              <a:t>Participação GN nacional – 53,0%</a:t>
            </a:r>
          </a:p>
          <a:p>
            <a:pPr defTabSz="381000" eaLnBrk="0" hangingPunct="0">
              <a:tabLst>
                <a:tab pos="374650" algn="l"/>
              </a:tabLst>
            </a:pPr>
            <a:endParaRPr lang="fr-FR" b="1" dirty="0" smtClean="0">
              <a:latin typeface="Arial Narrow" pitchFamily="34" charset="0"/>
            </a:endParaRPr>
          </a:p>
          <a:p>
            <a:pPr defTabSz="381000" eaLnBrk="0" hangingPunct="0">
              <a:tabLst>
                <a:tab pos="374650" algn="l"/>
              </a:tabLst>
            </a:pPr>
            <a:endParaRPr lang="fr-FR" b="1" dirty="0" smtClean="0">
              <a:latin typeface="Arial Narrow" pitchFamily="34" charset="0"/>
            </a:endParaRPr>
          </a:p>
          <a:p>
            <a:pPr defTabSz="381000" eaLnBrk="0" hangingPunct="0">
              <a:tabLst>
                <a:tab pos="374650" algn="l"/>
              </a:tabLst>
            </a:pPr>
            <a:endParaRPr lang="fr-FR" b="1" dirty="0" smtClean="0">
              <a:latin typeface="Arial Narrow" pitchFamily="34" charset="0"/>
            </a:endParaRPr>
          </a:p>
          <a:p>
            <a:pPr defTabSz="381000" eaLnBrk="0" hangingPunct="0">
              <a:tabLst>
                <a:tab pos="374650" algn="l"/>
              </a:tabLst>
            </a:pPr>
            <a:endParaRPr lang="fr-FR" b="1" dirty="0">
              <a:latin typeface="Arial Narrow" pitchFamily="34" charset="0"/>
            </a:endParaRPr>
          </a:p>
          <a:p>
            <a:pPr defTabSz="381000" eaLnBrk="0" hangingPunct="0">
              <a:tabLst>
                <a:tab pos="374650" algn="l"/>
              </a:tabLst>
            </a:pPr>
            <a:endParaRPr lang="en-US" dirty="0">
              <a:latin typeface="Arial Narrow" pitchFamily="34" charset="0"/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539551" y="3822945"/>
            <a:ext cx="3456385" cy="369332"/>
          </a:xfrm>
          <a:prstGeom prst="rect">
            <a:avLst/>
          </a:prstGeom>
          <a:noFill/>
          <a:ln w="12699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b="1" dirty="0" smtClean="0"/>
              <a:t>Gás não Associado  </a:t>
            </a:r>
            <a:r>
              <a:rPr lang="fr-FR" b="1" dirty="0" smtClean="0">
                <a:solidFill>
                  <a:srgbClr val="000000"/>
                </a:solidFill>
              </a:rPr>
              <a:t>–  </a:t>
            </a:r>
            <a:r>
              <a:rPr lang="fr-FR" b="1" dirty="0" smtClean="0">
                <a:solidFill>
                  <a:srgbClr val="C00000"/>
                </a:solidFill>
              </a:rPr>
              <a:t>28%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  <a:r>
              <a:rPr lang="fr-FR" b="1" dirty="0" smtClean="0"/>
              <a:t>a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  <a:r>
              <a:rPr lang="fr-FR" b="1" dirty="0" smtClean="0">
                <a:solidFill>
                  <a:schemeClr val="accent3">
                    <a:lumMod val="50000"/>
                  </a:schemeClr>
                </a:solidFill>
              </a:rPr>
              <a:t>23%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2771800" y="332656"/>
            <a:ext cx="608416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r>
              <a:rPr lang="pt-BR" sz="3600" b="1" dirty="0" smtClean="0"/>
              <a:t>Gás natural convencional</a:t>
            </a:r>
            <a:endParaRPr lang="pt-BR" sz="3600" b="1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395536" y="6620190"/>
            <a:ext cx="16206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latin typeface="Arial Narrow" pitchFamily="34" charset="0"/>
              </a:rPr>
              <a:t>Fonte: ANP / MME, 2012</a:t>
            </a:r>
            <a:endParaRPr lang="en-US" sz="1200" b="1" dirty="0">
              <a:latin typeface="Arial Narrow" pitchFamily="34" charset="0"/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107504" y="4535569"/>
            <a:ext cx="4176464" cy="1820048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pt-BR" sz="1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679585"/>
            <a:ext cx="4304238" cy="180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901825"/>
            <a:ext cx="4427537" cy="433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2"/>
          <p:cNvSpPr txBox="1">
            <a:spLocks noChangeArrowheads="1"/>
          </p:cNvSpPr>
          <p:nvPr/>
        </p:nvSpPr>
        <p:spPr bwMode="auto">
          <a:xfrm>
            <a:off x="2987823" y="116632"/>
            <a:ext cx="6156177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pt-BR" sz="3600" b="1" dirty="0" smtClean="0"/>
              <a:t>Gás natural convencional</a:t>
            </a:r>
          </a:p>
          <a:p>
            <a:pPr algn="ctr" eaLnBrk="0" hangingPunct="0">
              <a:defRPr/>
            </a:pPr>
            <a:r>
              <a:rPr lang="pt-BR" sz="3200" b="1" dirty="0" smtClean="0"/>
              <a:t>Indícios e oportunidades</a:t>
            </a:r>
            <a:endParaRPr lang="pt-BR" sz="3200" b="1" dirty="0"/>
          </a:p>
        </p:txBody>
      </p:sp>
      <p:pic>
        <p:nvPicPr>
          <p:cNvPr id="9" name="Picture 2" descr="&#10;Água que pega fogo: em Buritizeiro, em Minas Gerais, há abundância de gás natural, que sai do solo misturado à água&#10;Foto: Prefeitura de Buritizeiro / Divulgaçã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4365104"/>
            <a:ext cx="1717559" cy="12881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13" name="CaixaDeTexto 12"/>
          <p:cNvSpPr txBox="1"/>
          <p:nvPr/>
        </p:nvSpPr>
        <p:spPr>
          <a:xfrm>
            <a:off x="7092280" y="4005064"/>
            <a:ext cx="1717675" cy="27699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b="1" dirty="0" err="1" smtClean="0">
                <a:solidFill>
                  <a:schemeClr val="bg1"/>
                </a:solidFill>
                <a:ea typeface="+mn-ea"/>
              </a:rPr>
              <a:t>Bacia</a:t>
            </a:r>
            <a:r>
              <a:rPr lang="en-US" sz="1200" b="1" dirty="0" smtClean="0">
                <a:solidFill>
                  <a:schemeClr val="bg1"/>
                </a:solidFill>
                <a:ea typeface="+mn-ea"/>
              </a:rPr>
              <a:t> do São Francisco</a:t>
            </a:r>
            <a:endParaRPr lang="en-US" sz="1200" b="1" dirty="0">
              <a:solidFill>
                <a:schemeClr val="bg1"/>
              </a:solidFill>
              <a:ea typeface="+mn-ea"/>
            </a:endParaRPr>
          </a:p>
        </p:txBody>
      </p:sp>
      <p:pic>
        <p:nvPicPr>
          <p:cNvPr id="25" name="Picture 8" descr="DSC0047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92280" y="1370021"/>
            <a:ext cx="1738993" cy="23470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26" name="CaixaDeTexto 25"/>
          <p:cNvSpPr txBox="1"/>
          <p:nvPr/>
        </p:nvSpPr>
        <p:spPr>
          <a:xfrm>
            <a:off x="7092950" y="1358900"/>
            <a:ext cx="1738313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200" b="1" dirty="0" smtClean="0">
                <a:solidFill>
                  <a:schemeClr val="bg1"/>
                </a:solidFill>
              </a:rPr>
              <a:t>Bacia do Parnaíba</a:t>
            </a:r>
            <a:endParaRPr lang="pt-BR" sz="12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pt-BR" sz="1200" b="1" dirty="0" smtClean="0">
                <a:solidFill>
                  <a:schemeClr val="bg1"/>
                </a:solidFill>
              </a:rPr>
              <a:t>Parque dos Gaviões</a:t>
            </a:r>
            <a:endParaRPr lang="pt-BR" sz="1200" b="1" dirty="0">
              <a:solidFill>
                <a:schemeClr val="bg1"/>
              </a:solidFill>
            </a:endParaRPr>
          </a:p>
        </p:txBody>
      </p:sp>
      <p:pic>
        <p:nvPicPr>
          <p:cNvPr id="14" name="Picture 2" descr="C:\Users\lpedrosa\AppData\Local\Temp\notes97E53A\~0989346.png"/>
          <p:cNvPicPr>
            <a:picLocks noChangeAspect="1" noChangeArrowheads="1"/>
          </p:cNvPicPr>
          <p:nvPr/>
        </p:nvPicPr>
        <p:blipFill>
          <a:blip r:embed="rId5" cstate="print"/>
          <a:srcRect t="21360" r="24101"/>
          <a:stretch>
            <a:fillRect/>
          </a:stretch>
        </p:blipFill>
        <p:spPr bwMode="auto">
          <a:xfrm>
            <a:off x="323528" y="3224508"/>
            <a:ext cx="1512168" cy="1156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19" name="CaixaDeTexto 18"/>
          <p:cNvSpPr txBox="1"/>
          <p:nvPr/>
        </p:nvSpPr>
        <p:spPr>
          <a:xfrm>
            <a:off x="323850" y="2766698"/>
            <a:ext cx="1511300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200" b="1" dirty="0" smtClean="0">
                <a:solidFill>
                  <a:schemeClr val="bg1"/>
                </a:solidFill>
                <a:ea typeface="+mn-ea"/>
              </a:rPr>
              <a:t>Bacia do Parecis</a:t>
            </a:r>
            <a:endParaRPr lang="pt-BR" sz="1200" b="1" dirty="0">
              <a:solidFill>
                <a:schemeClr val="bg1"/>
              </a:solidFill>
              <a:ea typeface="+mn-ea"/>
            </a:endParaRPr>
          </a:p>
          <a:p>
            <a:pPr algn="ctr">
              <a:defRPr/>
            </a:pPr>
            <a:r>
              <a:rPr lang="pt-BR" sz="1200" b="1" dirty="0" smtClean="0">
                <a:solidFill>
                  <a:schemeClr val="bg1"/>
                </a:solidFill>
                <a:ea typeface="+mn-ea"/>
              </a:rPr>
              <a:t>Rio Teles Pires</a:t>
            </a:r>
            <a:endParaRPr lang="pt-BR" sz="1200" b="1" dirty="0">
              <a:solidFill>
                <a:schemeClr val="bg1"/>
              </a:solidFill>
              <a:ea typeface="+mn-ea"/>
            </a:endParaRPr>
          </a:p>
        </p:txBody>
      </p:sp>
      <p:pic>
        <p:nvPicPr>
          <p:cNvPr id="7" name="Picture 4" descr="C:\Meus documentos\SDB\Paraná\BARRA BONITA.bmp"/>
          <p:cNvPicPr>
            <a:picLocks noChangeAspect="1" noChangeArrowheads="1"/>
          </p:cNvPicPr>
          <p:nvPr/>
        </p:nvPicPr>
        <p:blipFill>
          <a:blip r:embed="rId6" cstate="print"/>
          <a:srcRect l="25699" t="8497"/>
          <a:stretch>
            <a:fillRect/>
          </a:stretch>
        </p:blipFill>
        <p:spPr bwMode="auto">
          <a:xfrm>
            <a:off x="330269" y="4953350"/>
            <a:ext cx="1498686" cy="12932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8" name="CaixaDeTexto 7"/>
          <p:cNvSpPr txBox="1"/>
          <p:nvPr/>
        </p:nvSpPr>
        <p:spPr>
          <a:xfrm>
            <a:off x="330200" y="4499658"/>
            <a:ext cx="1504950" cy="646331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200" b="1" dirty="0" smtClean="0">
                <a:solidFill>
                  <a:schemeClr val="bg1"/>
                </a:solidFill>
              </a:rPr>
              <a:t>Bacia do Paraná</a:t>
            </a:r>
            <a:endParaRPr lang="pt-BR" sz="12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pt-BR" sz="1200" b="1" dirty="0" smtClean="0">
                <a:solidFill>
                  <a:schemeClr val="bg1"/>
                </a:solidFill>
              </a:rPr>
              <a:t>Campo de Barra Bonita</a:t>
            </a:r>
            <a:endParaRPr lang="pt-BR" sz="1200" b="1" dirty="0">
              <a:solidFill>
                <a:schemeClr val="bg1"/>
              </a:solidFill>
            </a:endParaRPr>
          </a:p>
        </p:txBody>
      </p:sp>
      <p:sp>
        <p:nvSpPr>
          <p:cNvPr id="32785" name="Rectângulo 28"/>
          <p:cNvSpPr>
            <a:spLocks noChangeArrowheads="1"/>
          </p:cNvSpPr>
          <p:nvPr/>
        </p:nvSpPr>
        <p:spPr bwMode="auto">
          <a:xfrm rot="10800000">
            <a:off x="2627313" y="3199220"/>
            <a:ext cx="64928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en-US" sz="1200" b="1"/>
          </a:p>
        </p:txBody>
      </p:sp>
      <p:cxnSp>
        <p:nvCxnSpPr>
          <p:cNvPr id="31" name="Conexão em ângulos rectos 30"/>
          <p:cNvCxnSpPr>
            <a:stCxn id="19" idx="3"/>
            <a:endCxn id="32787" idx="3"/>
          </p:cNvCxnSpPr>
          <p:nvPr/>
        </p:nvCxnSpPr>
        <p:spPr>
          <a:xfrm>
            <a:off x="1835150" y="2997531"/>
            <a:ext cx="2312988" cy="943438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787" name="Rectângulo 31"/>
          <p:cNvSpPr>
            <a:spLocks noChangeArrowheads="1"/>
          </p:cNvSpPr>
          <p:nvPr/>
        </p:nvSpPr>
        <p:spPr bwMode="auto">
          <a:xfrm rot="10800000">
            <a:off x="4148138" y="3802470"/>
            <a:ext cx="64928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en-US" sz="1200" b="1"/>
          </a:p>
        </p:txBody>
      </p:sp>
      <p:cxnSp>
        <p:nvCxnSpPr>
          <p:cNvPr id="38" name="Conexão em ângulos rectos 37"/>
          <p:cNvCxnSpPr>
            <a:stCxn id="8" idx="3"/>
            <a:endCxn id="32789" idx="3"/>
          </p:cNvCxnSpPr>
          <p:nvPr/>
        </p:nvCxnSpPr>
        <p:spPr>
          <a:xfrm>
            <a:off x="1835150" y="4822824"/>
            <a:ext cx="2665413" cy="151608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789" name="Rectângulo 38"/>
          <p:cNvSpPr>
            <a:spLocks noChangeArrowheads="1"/>
          </p:cNvSpPr>
          <p:nvPr/>
        </p:nvSpPr>
        <p:spPr bwMode="auto">
          <a:xfrm rot="10800000">
            <a:off x="4500563" y="4835933"/>
            <a:ext cx="6477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en-US" sz="1200" b="1"/>
          </a:p>
        </p:txBody>
      </p:sp>
      <p:cxnSp>
        <p:nvCxnSpPr>
          <p:cNvPr id="41" name="Conexão em ângulos rectos 40"/>
          <p:cNvCxnSpPr>
            <a:stCxn id="26" idx="1"/>
            <a:endCxn id="32791" idx="3"/>
          </p:cNvCxnSpPr>
          <p:nvPr/>
        </p:nvCxnSpPr>
        <p:spPr>
          <a:xfrm rot="10800000" flipV="1">
            <a:off x="5218114" y="1589732"/>
            <a:ext cx="1874837" cy="1559075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791" name="Rectângulo 41"/>
          <p:cNvSpPr>
            <a:spLocks noChangeArrowheads="1"/>
          </p:cNvSpPr>
          <p:nvPr/>
        </p:nvSpPr>
        <p:spPr bwMode="auto">
          <a:xfrm>
            <a:off x="4570413" y="3010308"/>
            <a:ext cx="6477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en-US" sz="1200" b="1"/>
          </a:p>
        </p:txBody>
      </p:sp>
      <p:sp>
        <p:nvSpPr>
          <p:cNvPr id="32793" name="Rectângulo 55"/>
          <p:cNvSpPr>
            <a:spLocks noChangeArrowheads="1"/>
          </p:cNvSpPr>
          <p:nvPr/>
        </p:nvSpPr>
        <p:spPr bwMode="auto">
          <a:xfrm>
            <a:off x="5218113" y="3708808"/>
            <a:ext cx="6477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en-US" sz="1200" b="1"/>
          </a:p>
        </p:txBody>
      </p:sp>
      <p:cxnSp>
        <p:nvCxnSpPr>
          <p:cNvPr id="60" name="Conexão em ângulos rectos 59"/>
          <p:cNvCxnSpPr>
            <a:stCxn id="13" idx="1"/>
          </p:cNvCxnSpPr>
          <p:nvPr/>
        </p:nvCxnSpPr>
        <p:spPr>
          <a:xfrm rot="10800000" flipV="1">
            <a:off x="5220072" y="4143564"/>
            <a:ext cx="1872208" cy="77524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795" name="Rectângulo 60"/>
          <p:cNvSpPr>
            <a:spLocks noChangeArrowheads="1"/>
          </p:cNvSpPr>
          <p:nvPr/>
        </p:nvSpPr>
        <p:spPr bwMode="auto">
          <a:xfrm>
            <a:off x="4549775" y="3897720"/>
            <a:ext cx="6477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en-US" sz="1200" b="1"/>
          </a:p>
        </p:txBody>
      </p:sp>
      <p:sp>
        <p:nvSpPr>
          <p:cNvPr id="35" name="Retângulo 34"/>
          <p:cNvSpPr/>
          <p:nvPr/>
        </p:nvSpPr>
        <p:spPr>
          <a:xfrm>
            <a:off x="7020272" y="3140968"/>
            <a:ext cx="194421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100" b="1" dirty="0" smtClean="0">
                <a:solidFill>
                  <a:schemeClr val="bg1"/>
                </a:solidFill>
                <a:cs typeface="Times New Roman" pitchFamily="18" charset="0"/>
              </a:rPr>
              <a:t>Campos em produção/desenvolvimento na Bacia do Parnaíba</a:t>
            </a:r>
            <a:endParaRPr lang="pt-BR" sz="1100" dirty="0">
              <a:solidFill>
                <a:schemeClr val="bg1"/>
              </a:solidFill>
            </a:endParaRPr>
          </a:p>
        </p:txBody>
      </p:sp>
      <p:pic>
        <p:nvPicPr>
          <p:cNvPr id="40" name="Imagem 39" descr="Seep Rio Paracatu 2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5229200"/>
            <a:ext cx="1994773" cy="1405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2" name="Retângulo 41"/>
          <p:cNvSpPr/>
          <p:nvPr/>
        </p:nvSpPr>
        <p:spPr>
          <a:xfrm>
            <a:off x="7092280" y="5229200"/>
            <a:ext cx="172819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100" b="1" dirty="0" smtClean="0">
                <a:solidFill>
                  <a:schemeClr val="bg1"/>
                </a:solidFill>
                <a:cs typeface="Arial" pitchFamily="34" charset="0"/>
              </a:rPr>
              <a:t>Queima de gás em Buritizeiro</a:t>
            </a:r>
            <a:endParaRPr lang="pt-BR" sz="1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3" name="Retângulo 42"/>
          <p:cNvSpPr/>
          <p:nvPr/>
        </p:nvSpPr>
        <p:spPr>
          <a:xfrm>
            <a:off x="5364088" y="6093297"/>
            <a:ext cx="203149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100" b="1" dirty="0" smtClean="0">
                <a:solidFill>
                  <a:schemeClr val="bg1"/>
                </a:solidFill>
                <a:cs typeface="Arial" pitchFamily="34" charset="0"/>
              </a:rPr>
              <a:t>Exsudação de Remanso do Fogo, Rio Paracatu</a:t>
            </a:r>
            <a:endParaRPr lang="pt-BR" sz="1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7" name="Retângulo 26"/>
          <p:cNvSpPr/>
          <p:nvPr/>
        </p:nvSpPr>
        <p:spPr>
          <a:xfrm>
            <a:off x="117567" y="148478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40000"/>
              <a:defRPr/>
            </a:pPr>
            <a:r>
              <a:rPr lang="en-US" sz="2000" b="1" dirty="0" smtClean="0">
                <a:solidFill>
                  <a:srgbClr val="002060"/>
                </a:solidFill>
              </a:rPr>
              <a:t>29 </a:t>
            </a:r>
            <a:r>
              <a:rPr lang="en-US" sz="2000" b="1" dirty="0" err="1" smtClean="0">
                <a:solidFill>
                  <a:srgbClr val="002060"/>
                </a:solidFill>
              </a:rPr>
              <a:t>bacias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sedimentares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principais</a:t>
            </a:r>
            <a:endParaRPr lang="en-US" sz="2000" b="1" dirty="0" smtClean="0">
              <a:solidFill>
                <a:srgbClr val="002060"/>
              </a:solidFill>
            </a:endParaRPr>
          </a:p>
          <a:p>
            <a:pPr marL="0" lvl="1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40000"/>
              <a:defRPr/>
            </a:pPr>
            <a:r>
              <a:rPr lang="en-US" sz="2000" b="1" dirty="0" smtClean="0">
                <a:solidFill>
                  <a:srgbClr val="002060"/>
                </a:solidFill>
              </a:rPr>
              <a:t>~ 7,5 </a:t>
            </a:r>
            <a:r>
              <a:rPr lang="en-US" sz="2000" b="1" dirty="0" err="1" smtClean="0">
                <a:solidFill>
                  <a:srgbClr val="002060"/>
                </a:solidFill>
              </a:rPr>
              <a:t>milhões</a:t>
            </a:r>
            <a:r>
              <a:rPr lang="en-US" sz="2000" b="1" dirty="0" smtClean="0">
                <a:solidFill>
                  <a:srgbClr val="002060"/>
                </a:solidFill>
              </a:rPr>
              <a:t> de km</a:t>
            </a:r>
            <a:r>
              <a:rPr lang="en-US" sz="2000" b="1" baseline="30000" dirty="0" smtClean="0">
                <a:solidFill>
                  <a:srgbClr val="002060"/>
                </a:solidFill>
              </a:rPr>
              <a:t>2</a:t>
            </a:r>
            <a:r>
              <a:rPr lang="en-US" sz="2000" b="1" dirty="0" smtClean="0">
                <a:solidFill>
                  <a:srgbClr val="002060"/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rgbClr val="002060"/>
                </a:solidFill>
              </a:rPr>
              <a:t>4,5% </a:t>
            </a:r>
            <a:r>
              <a:rPr lang="en-US" sz="2000" b="1" dirty="0" smtClean="0">
                <a:solidFill>
                  <a:srgbClr val="002060"/>
                </a:solidFill>
              </a:rPr>
              <a:t>sob </a:t>
            </a:r>
            <a:r>
              <a:rPr lang="en-US" sz="2000" b="1" dirty="0" err="1" smtClean="0">
                <a:solidFill>
                  <a:srgbClr val="002060"/>
                </a:solidFill>
              </a:rPr>
              <a:t>concessão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33163" y="1556793"/>
            <a:ext cx="8615301" cy="1656184"/>
          </a:xfrm>
        </p:spPr>
        <p:txBody>
          <a:bodyPr/>
          <a:lstStyle/>
          <a:p>
            <a:pPr marL="514350" indent="-514350">
              <a:buNone/>
            </a:pP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en-US" sz="2400" b="1" baseline="30000" dirty="0" smtClean="0">
              <a:latin typeface="Arial" pitchFamily="34" charset="0"/>
              <a:cs typeface="Arial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b="1" dirty="0" err="1" smtClean="0">
                <a:cs typeface="Arial" pitchFamily="34" charset="0"/>
              </a:rPr>
              <a:t>Reservas</a:t>
            </a:r>
            <a:r>
              <a:rPr lang="en-US" sz="2400" b="1" dirty="0" smtClean="0">
                <a:cs typeface="Arial" pitchFamily="34" charset="0"/>
              </a:rPr>
              <a:t> - 30 TCF </a:t>
            </a:r>
            <a:r>
              <a:rPr lang="en-US" sz="2400" b="1" dirty="0" err="1" smtClean="0">
                <a:cs typeface="Arial" pitchFamily="34" charset="0"/>
              </a:rPr>
              <a:t>em</a:t>
            </a:r>
            <a:r>
              <a:rPr lang="en-US" sz="2400" b="1" dirty="0" smtClean="0">
                <a:cs typeface="Arial" pitchFamily="34" charset="0"/>
              </a:rPr>
              <a:t> 1.200 km</a:t>
            </a:r>
            <a:r>
              <a:rPr lang="en-US" sz="2400" b="1" baseline="30000" dirty="0" smtClean="0">
                <a:cs typeface="Arial" pitchFamily="34" charset="0"/>
              </a:rPr>
              <a:t>3</a:t>
            </a:r>
            <a:r>
              <a:rPr lang="en-US" sz="2400" b="1" dirty="0" smtClean="0">
                <a:cs typeface="Arial" pitchFamily="34" charset="0"/>
              </a:rPr>
              <a:t> de </a:t>
            </a:r>
            <a:r>
              <a:rPr lang="en-US" sz="2400" b="1" dirty="0" err="1" smtClean="0">
                <a:cs typeface="Arial" pitchFamily="34" charset="0"/>
              </a:rPr>
              <a:t>rocha</a:t>
            </a:r>
            <a:r>
              <a:rPr lang="en-US" sz="2400" b="1" dirty="0" smtClean="0">
                <a:cs typeface="Arial" pitchFamily="34" charset="0"/>
              </a:rPr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000" b="1" dirty="0" err="1" smtClean="0">
                <a:cs typeface="Arial" pitchFamily="34" charset="0"/>
              </a:rPr>
              <a:t>Profundidade</a:t>
            </a:r>
            <a:r>
              <a:rPr lang="en-US" sz="2000" b="1" dirty="0" smtClean="0">
                <a:cs typeface="Arial" pitchFamily="34" charset="0"/>
              </a:rPr>
              <a:t> </a:t>
            </a:r>
            <a:r>
              <a:rPr lang="en-US" sz="2000" b="1" dirty="0" err="1" smtClean="0">
                <a:cs typeface="Arial" pitchFamily="34" charset="0"/>
              </a:rPr>
              <a:t>média</a:t>
            </a:r>
            <a:r>
              <a:rPr lang="en-US" sz="2000" b="1" dirty="0" smtClean="0">
                <a:cs typeface="Arial" pitchFamily="34" charset="0"/>
              </a:rPr>
              <a:t>: 1.500 a 2.400 m</a:t>
            </a:r>
          </a:p>
        </p:txBody>
      </p:sp>
      <p:sp>
        <p:nvSpPr>
          <p:cNvPr id="5" name="Retângulo de cantos arredondados 4"/>
          <p:cNvSpPr/>
          <p:nvPr/>
        </p:nvSpPr>
        <p:spPr>
          <a:xfrm>
            <a:off x="277179" y="5337212"/>
            <a:ext cx="8615301" cy="54006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Espaço Reservado para Conteúdo 2"/>
          <p:cNvSpPr txBox="1">
            <a:spLocks/>
          </p:cNvSpPr>
          <p:nvPr/>
        </p:nvSpPr>
        <p:spPr bwMode="auto">
          <a:xfrm>
            <a:off x="277179" y="5337212"/>
            <a:ext cx="8615301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marR="0" lvl="0" indent="-5143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itchFamily="34" charset="0"/>
              </a:rPr>
              <a:t>Recôncavo – 20 TCF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pt-BR" sz="1400" b="1" i="0" u="none" strike="noStrike" kern="1200" cap="none" spc="0" normalizeH="0" baseline="300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pt-BR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277179" y="4689140"/>
            <a:ext cx="8615301" cy="54006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ctr">
              <a:buNone/>
            </a:pPr>
            <a:r>
              <a:rPr lang="pt-BR" sz="2800" b="1" dirty="0" smtClean="0">
                <a:solidFill>
                  <a:schemeClr val="bg1"/>
                </a:solidFill>
                <a:cs typeface="Arial" pitchFamily="34" charset="0"/>
              </a:rPr>
              <a:t>Parecis – 124 TCF</a:t>
            </a:r>
          </a:p>
        </p:txBody>
      </p:sp>
      <p:sp>
        <p:nvSpPr>
          <p:cNvPr id="8" name="Retângulo de cantos arredondados 7"/>
          <p:cNvSpPr/>
          <p:nvPr/>
        </p:nvSpPr>
        <p:spPr>
          <a:xfrm>
            <a:off x="277179" y="4041068"/>
            <a:ext cx="8615301" cy="54006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ctr">
              <a:buNone/>
            </a:pPr>
            <a:r>
              <a:rPr lang="pt-BR" sz="2800" b="1" dirty="0" smtClean="0">
                <a:solidFill>
                  <a:schemeClr val="bg1"/>
                </a:solidFill>
                <a:cs typeface="Arial" pitchFamily="34" charset="0"/>
              </a:rPr>
              <a:t>Parnaíba – 64 TCF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1835695" y="1556792"/>
            <a:ext cx="5186091" cy="648072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pt-BR" sz="1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1988096" y="1709192"/>
            <a:ext cx="5176192" cy="495672"/>
          </a:xfrm>
          <a:prstGeom prst="roundRect">
            <a:avLst>
              <a:gd name="adj" fmla="val 16667"/>
            </a:avLst>
          </a:prstGeom>
          <a:solidFill>
            <a:srgbClr val="DEDEDE">
              <a:alpha val="80000"/>
            </a:srgb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pt-BR" sz="1400" b="1" dirty="0">
              <a:latin typeface="Times New Roman" pitchFamily="18" charset="0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1979712" y="1556792"/>
            <a:ext cx="50405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sz="2800" b="1" i="1" dirty="0" smtClean="0">
                <a:solidFill>
                  <a:prstClr val="black"/>
                </a:solidFill>
                <a:cs typeface="Arial" pitchFamily="34" charset="0"/>
              </a:rPr>
              <a:t>Barnett Shale – </a:t>
            </a:r>
            <a:r>
              <a:rPr lang="en-US" sz="2800" b="1" dirty="0" err="1" smtClean="0">
                <a:solidFill>
                  <a:prstClr val="black"/>
                </a:solidFill>
                <a:cs typeface="Arial" pitchFamily="34" charset="0"/>
              </a:rPr>
              <a:t>Estados</a:t>
            </a:r>
            <a:r>
              <a:rPr lang="en-US" sz="2800" b="1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cs typeface="Arial" pitchFamily="34" charset="0"/>
              </a:rPr>
              <a:t>Unidos</a:t>
            </a:r>
            <a:endParaRPr lang="en-US" sz="28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835695" y="3276466"/>
            <a:ext cx="5186091" cy="648072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pt-BR" sz="1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1988096" y="3428866"/>
            <a:ext cx="5176192" cy="495672"/>
          </a:xfrm>
          <a:prstGeom prst="roundRect">
            <a:avLst>
              <a:gd name="adj" fmla="val 16667"/>
            </a:avLst>
          </a:prstGeom>
          <a:solidFill>
            <a:srgbClr val="DEDEDE">
              <a:alpha val="80000"/>
            </a:srgb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pt-BR" sz="1400" b="1" dirty="0">
              <a:latin typeface="Times New Roman" pitchFamily="18" charset="0"/>
            </a:endParaRPr>
          </a:p>
        </p:txBody>
      </p:sp>
      <p:sp>
        <p:nvSpPr>
          <p:cNvPr id="18" name="Retângulo 17"/>
          <p:cNvSpPr/>
          <p:nvPr/>
        </p:nvSpPr>
        <p:spPr>
          <a:xfrm>
            <a:off x="2339751" y="3276466"/>
            <a:ext cx="4374654" cy="754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sz="3200" b="1" dirty="0" err="1" smtClean="0">
                <a:solidFill>
                  <a:prstClr val="black"/>
                </a:solidFill>
                <a:cs typeface="Arial" pitchFamily="34" charset="0"/>
              </a:rPr>
              <a:t>Brasil</a:t>
            </a:r>
            <a:endParaRPr lang="en-US" sz="3200" b="1" i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9" name="Título 1"/>
          <p:cNvSpPr>
            <a:spLocks noGrp="1"/>
          </p:cNvSpPr>
          <p:nvPr>
            <p:ph type="title"/>
          </p:nvPr>
        </p:nvSpPr>
        <p:spPr>
          <a:xfrm>
            <a:off x="2366754" y="0"/>
            <a:ext cx="6777245" cy="1143000"/>
          </a:xfrm>
        </p:spPr>
        <p:txBody>
          <a:bodyPr/>
          <a:lstStyle/>
          <a:p>
            <a:pPr>
              <a:defRPr/>
            </a:pPr>
            <a:r>
              <a:rPr lang="en-US" sz="2000" dirty="0" smtClean="0"/>
              <a:t> </a:t>
            </a:r>
            <a:r>
              <a:rPr lang="pt-BR" sz="2800" b="1" dirty="0" smtClean="0"/>
              <a:t>Gás natural não convencional</a:t>
            </a:r>
            <a:br>
              <a:rPr lang="pt-BR" sz="2800" b="1" dirty="0" smtClean="0"/>
            </a:br>
            <a:r>
              <a:rPr lang="pt-BR" sz="2800" b="1" dirty="0" smtClean="0">
                <a:cs typeface="Times New Roman" pitchFamily="18" charset="0"/>
              </a:rPr>
              <a:t>Análogos para o Brasil </a:t>
            </a: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1" name="Retângulo de cantos arredondados 20"/>
          <p:cNvSpPr/>
          <p:nvPr/>
        </p:nvSpPr>
        <p:spPr>
          <a:xfrm>
            <a:off x="251520" y="5985284"/>
            <a:ext cx="8615301" cy="54006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ctr">
              <a:buNone/>
            </a:pPr>
            <a:endParaRPr lang="pt-BR" sz="2400" b="1" dirty="0" smtClean="0">
              <a:solidFill>
                <a:schemeClr val="bg1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323528" y="6021288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/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Paraná – 226 TCF* </a:t>
            </a:r>
            <a:r>
              <a:rPr lang="en-US" sz="1400" b="1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(U.S. Energy Information Administration/2011)</a:t>
            </a:r>
            <a:endParaRPr lang="en-US" sz="1400" b="1" dirty="0">
              <a:solidFill>
                <a:schemeClr val="bg1"/>
              </a:solidFill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519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699792" y="260648"/>
            <a:ext cx="6444208" cy="95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ctr" eaLnBrk="0" hangingPunct="0">
              <a:defRPr/>
            </a:pPr>
            <a:r>
              <a:rPr lang="en-US" sz="3200" b="1" dirty="0" smtClean="0">
                <a:cs typeface="Arial" charset="0"/>
              </a:rPr>
              <a:t>12</a:t>
            </a:r>
            <a:r>
              <a:rPr lang="en-US" sz="3200" b="1" baseline="30000" dirty="0" smtClean="0">
                <a:cs typeface="Arial" charset="0"/>
              </a:rPr>
              <a:t>ª</a:t>
            </a:r>
            <a:r>
              <a:rPr lang="en-US" sz="3200" b="1" dirty="0" smtClean="0">
                <a:cs typeface="Arial" charset="0"/>
              </a:rPr>
              <a:t> </a:t>
            </a:r>
            <a:r>
              <a:rPr lang="en-US" sz="3200" b="1" dirty="0" err="1" smtClean="0">
                <a:cs typeface="Arial" charset="0"/>
              </a:rPr>
              <a:t>Rodada</a:t>
            </a:r>
            <a:r>
              <a:rPr lang="en-US" sz="3200" b="1" dirty="0" smtClean="0">
                <a:cs typeface="Arial" charset="0"/>
              </a:rPr>
              <a:t> - </a:t>
            </a:r>
            <a:r>
              <a:rPr lang="en-US" sz="3200" b="1" dirty="0" err="1" smtClean="0">
                <a:cs typeface="Arial" charset="0"/>
              </a:rPr>
              <a:t>Gás</a:t>
            </a:r>
            <a:r>
              <a:rPr lang="en-US" sz="3200" b="1" dirty="0" smtClean="0">
                <a:cs typeface="Arial" charset="0"/>
              </a:rPr>
              <a:t> Natural </a:t>
            </a:r>
            <a:r>
              <a:rPr lang="en-US" sz="3200" b="1" dirty="0" err="1" smtClean="0">
                <a:cs typeface="Arial" charset="0"/>
              </a:rPr>
              <a:t>em</a:t>
            </a:r>
            <a:r>
              <a:rPr lang="en-US" sz="3200" b="1" dirty="0" smtClean="0">
                <a:cs typeface="Arial" charset="0"/>
              </a:rPr>
              <a:t> terra</a:t>
            </a:r>
          </a:p>
          <a:p>
            <a:pPr indent="-342900" algn="ctr" eaLnBrk="0" hangingPunct="0">
              <a:defRPr/>
            </a:pPr>
            <a:r>
              <a:rPr lang="en-US" sz="2400" b="1" dirty="0" smtClean="0">
                <a:cs typeface="Arial" charset="0"/>
              </a:rPr>
              <a:t>(</a:t>
            </a:r>
            <a:r>
              <a:rPr lang="en-US" sz="2400" b="1" dirty="0" err="1" smtClean="0">
                <a:cs typeface="Arial" charset="0"/>
              </a:rPr>
              <a:t>Novembro</a:t>
            </a:r>
            <a:r>
              <a:rPr lang="en-US" sz="2400" b="1" dirty="0" smtClean="0">
                <a:cs typeface="Arial" charset="0"/>
              </a:rPr>
              <a:t> 2013)</a:t>
            </a:r>
          </a:p>
        </p:txBody>
      </p:sp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5364088" y="1772816"/>
          <a:ext cx="3528392" cy="2966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70881"/>
                <a:gridCol w="1077391"/>
                <a:gridCol w="10801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Bacia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1" dirty="0" smtClean="0">
                          <a:latin typeface="+mn-lt"/>
                          <a:cs typeface="Arial" pitchFamily="34" charset="0"/>
                        </a:rPr>
                        <a:t>Estado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Área (km</a:t>
                      </a:r>
                      <a:r>
                        <a:rPr lang="pt-BR" sz="1400" baseline="30000" dirty="0" smtClean="0">
                          <a:latin typeface="+mn-lt"/>
                          <a:cs typeface="Arial" pitchFamily="34" charset="0"/>
                        </a:rPr>
                        <a:t>2</a:t>
                      </a:r>
                      <a:r>
                        <a:rPr lang="pt-BR" sz="1400" kern="1200" dirty="0" smtClean="0">
                          <a:latin typeface="+mn-lt"/>
                          <a:cs typeface="Arial" pitchFamily="34" charset="0"/>
                        </a:rPr>
                        <a:t>)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Acre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AC,</a:t>
                      </a:r>
                      <a:r>
                        <a:rPr lang="pt-BR" sz="1400" baseline="0" dirty="0" smtClean="0">
                          <a:latin typeface="+mn-lt"/>
                          <a:cs typeface="Arial" pitchFamily="34" charset="0"/>
                        </a:rPr>
                        <a:t> AM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 dirty="0" smtClean="0">
                          <a:latin typeface="+mn-lt"/>
                          <a:cs typeface="Arial" pitchFamily="34" charset="0"/>
                        </a:rPr>
                        <a:t>19.719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Paraná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PR, SP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 dirty="0" smtClean="0">
                          <a:latin typeface="+mn-lt"/>
                          <a:cs typeface="Arial" pitchFamily="34" charset="0"/>
                        </a:rPr>
                        <a:t>49.362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Parecis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MT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 dirty="0" smtClean="0">
                          <a:latin typeface="+mn-lt"/>
                          <a:cs typeface="Arial" pitchFamily="34" charset="0"/>
                        </a:rPr>
                        <a:t>41.431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Parnaíba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MA, PI, TO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 dirty="0" smtClean="0">
                          <a:latin typeface="+mn-lt"/>
                          <a:cs typeface="Arial" pitchFamily="34" charset="0"/>
                        </a:rPr>
                        <a:t>23.462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Recôncavo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BA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1.452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São Francisco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BA, GO, TO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26.060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Sergipe-Alagoas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AL, SE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>
                          <a:latin typeface="+mn-lt"/>
                          <a:cs typeface="Arial" pitchFamily="34" charset="0"/>
                        </a:rPr>
                        <a:t>2.419</a:t>
                      </a:r>
                      <a:endParaRPr lang="en-US" sz="1400" b="1" dirty="0"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CaixaDeTexto 8"/>
          <p:cNvSpPr txBox="1"/>
          <p:nvPr/>
        </p:nvSpPr>
        <p:spPr>
          <a:xfrm>
            <a:off x="5471592" y="5085184"/>
            <a:ext cx="3672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Área total: 163.905 km</a:t>
            </a:r>
            <a:r>
              <a:rPr lang="pt-BR" sz="1400" b="1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en-US" sz="1400" b="1" baseline="30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3419872" y="1578278"/>
            <a:ext cx="1584176" cy="338554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pt-BR" sz="1600" b="1" dirty="0" smtClean="0">
                <a:solidFill>
                  <a:schemeClr val="bg1"/>
                </a:solidFill>
                <a:cs typeface="Arial" pitchFamily="34" charset="0"/>
              </a:rPr>
              <a:t>240 </a:t>
            </a:r>
            <a:r>
              <a:rPr lang="pt-BR" sz="1600" b="1" dirty="0" err="1" smtClean="0">
                <a:solidFill>
                  <a:schemeClr val="bg1"/>
                </a:solidFill>
                <a:cs typeface="Arial" pitchFamily="34" charset="0"/>
              </a:rPr>
              <a:t>blocks</a:t>
            </a:r>
            <a:endParaRPr lang="en-US" sz="1600" b="1" dirty="0" smtClean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" name="Grupo 11"/>
          <p:cNvGrpSpPr/>
          <p:nvPr/>
        </p:nvGrpSpPr>
        <p:grpSpPr>
          <a:xfrm>
            <a:off x="107504" y="1568351"/>
            <a:ext cx="4956993" cy="4956993"/>
            <a:chOff x="107504" y="1568351"/>
            <a:chExt cx="4956993" cy="4956993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504" y="1568351"/>
              <a:ext cx="4956993" cy="4956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tângulo 9"/>
            <p:cNvSpPr/>
            <p:nvPr/>
          </p:nvSpPr>
          <p:spPr>
            <a:xfrm>
              <a:off x="395536" y="5949280"/>
              <a:ext cx="288000" cy="180000"/>
            </a:xfrm>
            <a:prstGeom prst="rect">
              <a:avLst/>
            </a:prstGeom>
            <a:solidFill>
              <a:srgbClr val="00009F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en-US" b="1" dirty="0" smtClean="0"/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683568" y="5934472"/>
              <a:ext cx="9257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b="1" dirty="0" smtClean="0"/>
                <a:t>12ª Rodada</a:t>
              </a:r>
              <a:endParaRPr lang="en-US" sz="1200" b="1" dirty="0"/>
            </a:p>
          </p:txBody>
        </p:sp>
      </p:grpSp>
      <p:sp>
        <p:nvSpPr>
          <p:cNvPr id="13" name="Retângulo 12"/>
          <p:cNvSpPr/>
          <p:nvPr/>
        </p:nvSpPr>
        <p:spPr>
          <a:xfrm>
            <a:off x="3203848" y="1556792"/>
            <a:ext cx="1652508" cy="400110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cs typeface="Arial" pitchFamily="34" charset="0"/>
              </a:rPr>
              <a:t>240  </a:t>
            </a:r>
            <a:r>
              <a:rPr lang="en-US" sz="2000" b="1" dirty="0" err="1" smtClean="0">
                <a:solidFill>
                  <a:schemeClr val="bg1"/>
                </a:solidFill>
                <a:cs typeface="Arial" pitchFamily="34" charset="0"/>
              </a:rPr>
              <a:t>blocos</a:t>
            </a:r>
            <a:endParaRPr lang="en-US" sz="2000" b="1" dirty="0" smtClean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3131840" y="116632"/>
            <a:ext cx="5626968" cy="1143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Fases do contrato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12ª Rodada</a:t>
            </a:r>
            <a:endParaRPr kumimoji="0" lang="pt-BR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395536" y="2262840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Fase de exploração</a:t>
            </a:r>
            <a:endParaRPr lang="pt-BR" sz="2400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3964086" y="2204864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Fase de exploração estendida</a:t>
            </a:r>
            <a:endParaRPr lang="pt-BR" sz="24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907704" y="4005064"/>
            <a:ext cx="5584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Fase de desenvolvimento e produção</a:t>
            </a:r>
            <a:endParaRPr lang="pt-BR" sz="2400" b="1" dirty="0"/>
          </a:p>
        </p:txBody>
      </p:sp>
      <p:grpSp>
        <p:nvGrpSpPr>
          <p:cNvPr id="3" name="Grupo 26"/>
          <p:cNvGrpSpPr/>
          <p:nvPr/>
        </p:nvGrpSpPr>
        <p:grpSpPr>
          <a:xfrm>
            <a:off x="153386" y="2570628"/>
            <a:ext cx="3698534" cy="570340"/>
            <a:chOff x="395536" y="2204864"/>
            <a:chExt cx="3031029" cy="504056"/>
          </a:xfrm>
        </p:grpSpPr>
        <p:cxnSp>
          <p:nvCxnSpPr>
            <p:cNvPr id="4" name="Conector reto 3"/>
            <p:cNvCxnSpPr/>
            <p:nvPr/>
          </p:nvCxnSpPr>
          <p:spPr>
            <a:xfrm>
              <a:off x="395536" y="2420888"/>
              <a:ext cx="302433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to 11"/>
            <p:cNvCxnSpPr/>
            <p:nvPr/>
          </p:nvCxnSpPr>
          <p:spPr>
            <a:xfrm>
              <a:off x="395536" y="2204864"/>
              <a:ext cx="0" cy="50405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to 12"/>
            <p:cNvCxnSpPr/>
            <p:nvPr/>
          </p:nvCxnSpPr>
          <p:spPr>
            <a:xfrm>
              <a:off x="3426565" y="2204864"/>
              <a:ext cx="0" cy="50405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upo 27"/>
          <p:cNvGrpSpPr/>
          <p:nvPr/>
        </p:nvGrpSpPr>
        <p:grpSpPr>
          <a:xfrm>
            <a:off x="422308" y="4396954"/>
            <a:ext cx="8398164" cy="517442"/>
            <a:chOff x="422308" y="4031190"/>
            <a:chExt cx="8398164" cy="517442"/>
          </a:xfrm>
        </p:grpSpPr>
        <p:cxnSp>
          <p:nvCxnSpPr>
            <p:cNvPr id="8" name="Conector reto 7"/>
            <p:cNvCxnSpPr/>
            <p:nvPr/>
          </p:nvCxnSpPr>
          <p:spPr>
            <a:xfrm>
              <a:off x="422308" y="4293096"/>
              <a:ext cx="839816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to 14"/>
            <p:cNvCxnSpPr/>
            <p:nvPr/>
          </p:nvCxnSpPr>
          <p:spPr>
            <a:xfrm>
              <a:off x="422308" y="4044576"/>
              <a:ext cx="0" cy="50405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to 15"/>
            <p:cNvCxnSpPr/>
            <p:nvPr/>
          </p:nvCxnSpPr>
          <p:spPr>
            <a:xfrm>
              <a:off x="8820472" y="4031190"/>
              <a:ext cx="0" cy="50405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o 25"/>
          <p:cNvGrpSpPr/>
          <p:nvPr/>
        </p:nvGrpSpPr>
        <p:grpSpPr>
          <a:xfrm>
            <a:off x="3845227" y="2604093"/>
            <a:ext cx="4392165" cy="504056"/>
            <a:chOff x="3420195" y="2636912"/>
            <a:chExt cx="4392165" cy="504056"/>
          </a:xfrm>
        </p:grpSpPr>
        <p:cxnSp>
          <p:nvCxnSpPr>
            <p:cNvPr id="5" name="Conector reto 4"/>
            <p:cNvCxnSpPr/>
            <p:nvPr/>
          </p:nvCxnSpPr>
          <p:spPr>
            <a:xfrm>
              <a:off x="3420195" y="2852936"/>
              <a:ext cx="439216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to 18"/>
            <p:cNvCxnSpPr/>
            <p:nvPr/>
          </p:nvCxnSpPr>
          <p:spPr>
            <a:xfrm>
              <a:off x="7812360" y="2636912"/>
              <a:ext cx="0" cy="50405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CaixaDeTexto 20"/>
          <p:cNvSpPr txBox="1"/>
          <p:nvPr/>
        </p:nvSpPr>
        <p:spPr>
          <a:xfrm>
            <a:off x="1187624" y="292494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i="1" dirty="0" smtClean="0"/>
              <a:t>5 </a:t>
            </a:r>
            <a:r>
              <a:rPr lang="pt-BR" i="1" dirty="0" smtClean="0"/>
              <a:t>a 8 anos</a:t>
            </a:r>
            <a:endParaRPr lang="pt-BR" i="1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5220072" y="292494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i="1" dirty="0" smtClean="0"/>
              <a:t>até 6 anos</a:t>
            </a:r>
            <a:endParaRPr lang="pt-BR" i="1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3203848" y="494116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i="1" dirty="0" smtClean="0"/>
              <a:t>27 anos</a:t>
            </a:r>
            <a:endParaRPr lang="pt-BR" i="1" dirty="0"/>
          </a:p>
        </p:txBody>
      </p:sp>
      <p:sp>
        <p:nvSpPr>
          <p:cNvPr id="24" name="Seta em curva para a esquerda 23"/>
          <p:cNvSpPr/>
          <p:nvPr/>
        </p:nvSpPr>
        <p:spPr>
          <a:xfrm>
            <a:off x="8388424" y="2636912"/>
            <a:ext cx="504056" cy="18002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304094" y="5516263"/>
            <a:ext cx="3835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1" dirty="0" smtClean="0"/>
              <a:t>Declaração de </a:t>
            </a:r>
            <a:r>
              <a:rPr lang="pt-BR" sz="2000" i="1" dirty="0" err="1" smtClean="0"/>
              <a:t>comercialidade</a:t>
            </a:r>
            <a:endParaRPr lang="pt-BR" sz="2000" i="1" dirty="0"/>
          </a:p>
        </p:txBody>
      </p:sp>
      <p:cxnSp>
        <p:nvCxnSpPr>
          <p:cNvPr id="27" name="Conector de seta reta 26"/>
          <p:cNvCxnSpPr/>
          <p:nvPr/>
        </p:nvCxnSpPr>
        <p:spPr>
          <a:xfrm flipV="1">
            <a:off x="408599" y="4979711"/>
            <a:ext cx="0" cy="50405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ixaDeTexto 27"/>
          <p:cNvSpPr txBox="1"/>
          <p:nvPr/>
        </p:nvSpPr>
        <p:spPr>
          <a:xfrm>
            <a:off x="3685747" y="1412776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 smtClean="0"/>
              <a:t>Plano de Exploração e Avaliação de Recursos Não Convencionais</a:t>
            </a:r>
            <a:endParaRPr lang="pt-BR" i="1" dirty="0"/>
          </a:p>
        </p:txBody>
      </p:sp>
      <p:cxnSp>
        <p:nvCxnSpPr>
          <p:cNvPr id="30" name="Conector de seta reta 29"/>
          <p:cNvCxnSpPr/>
          <p:nvPr/>
        </p:nvCxnSpPr>
        <p:spPr>
          <a:xfrm>
            <a:off x="3845227" y="2060848"/>
            <a:ext cx="0" cy="43204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2915816" y="0"/>
            <a:ext cx="6228184" cy="11876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Gás não convencional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dirty="0" smtClean="0">
                <a:latin typeface="+mj-lt"/>
                <a:ea typeface="+mj-ea"/>
                <a:cs typeface="+mj-cs"/>
              </a:rPr>
              <a:t>Características e impactos</a:t>
            </a:r>
            <a:endParaRPr kumimoji="0" lang="pt-BR" sz="2800" b="1" i="0" u="none" strike="noStrike" kern="1200" cap="none" spc="0" normalizeH="0" baseline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grpSp>
        <p:nvGrpSpPr>
          <p:cNvPr id="7" name="Grupo 6"/>
          <p:cNvGrpSpPr/>
          <p:nvPr/>
        </p:nvGrpSpPr>
        <p:grpSpPr>
          <a:xfrm>
            <a:off x="663812" y="1458335"/>
            <a:ext cx="8055781" cy="5132312"/>
            <a:chOff x="663812" y="1458335"/>
            <a:chExt cx="8055781" cy="5132312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7735" t="26020" r="9538" b="2734"/>
            <a:stretch>
              <a:fillRect/>
            </a:stretch>
          </p:blipFill>
          <p:spPr bwMode="auto">
            <a:xfrm>
              <a:off x="663812" y="1458335"/>
              <a:ext cx="8055781" cy="5132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tângulo 8"/>
            <p:cNvSpPr/>
            <p:nvPr/>
          </p:nvSpPr>
          <p:spPr>
            <a:xfrm>
              <a:off x="4427984" y="1523973"/>
              <a:ext cx="2160240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24944"/>
            <a:ext cx="7754908" cy="34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7893</TotalTime>
  <Words>1271</Words>
  <Application>Microsoft Office PowerPoint</Application>
  <PresentationFormat>Apresentação na tela (4:3)</PresentationFormat>
  <Paragraphs>217</Paragraphs>
  <Slides>31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31</vt:i4>
      </vt:variant>
    </vt:vector>
  </HeadingPairs>
  <TitlesOfParts>
    <vt:vector size="32" baseType="lpstr">
      <vt:lpstr>Tema do Office</vt:lpstr>
      <vt:lpstr>Slide 1</vt:lpstr>
      <vt:lpstr>Slide 2</vt:lpstr>
      <vt:lpstr>Slide 3</vt:lpstr>
      <vt:lpstr>Slide 4</vt:lpstr>
      <vt:lpstr>Slide 5</vt:lpstr>
      <vt:lpstr> Gás natural não convencional Análogos para o Brasil </vt:lpstr>
      <vt:lpstr>Slide 7</vt:lpstr>
      <vt:lpstr>Slide 8</vt:lpstr>
      <vt:lpstr>Slide 9</vt:lpstr>
      <vt:lpstr>Gás não convencional Características</vt:lpstr>
      <vt:lpstr>Gás não convencional uso da água</vt:lpstr>
      <vt:lpstr>Gás não convencional uso da água</vt:lpstr>
      <vt:lpstr>Gás não convencional uso da água</vt:lpstr>
      <vt:lpstr>Gás não convencional uso da água</vt:lpstr>
      <vt:lpstr>Gás não convencional contaminação da água</vt:lpstr>
      <vt:lpstr>Gás não convencional contaminação da água</vt:lpstr>
      <vt:lpstr>Slide 17</vt:lpstr>
      <vt:lpstr>Gás não convencional impactos – abalos sísmicos</vt:lpstr>
      <vt:lpstr>Gás não convencional Licenciamento ambiental</vt:lpstr>
      <vt:lpstr>Gás não convencional Problema ou solução?</vt:lpstr>
      <vt:lpstr>Gás não convencional Aceitação pela comunidade</vt:lpstr>
      <vt:lpstr>Gás não convencional Aceitação pela comunidade</vt:lpstr>
      <vt:lpstr>Gás não convencional Aceitação pela comunidade</vt:lpstr>
      <vt:lpstr>Gás não convencional Aceitação pela comunidade</vt:lpstr>
      <vt:lpstr>Considerações finais</vt:lpstr>
      <vt:lpstr>Slide 26</vt:lpstr>
      <vt:lpstr>Slide 27</vt:lpstr>
      <vt:lpstr>Slide 28</vt:lpstr>
      <vt:lpstr>Epílogo - Gás não convencional A posição europeia</vt:lpstr>
      <vt:lpstr>Epílogo - Gás não convencional A posição europeia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Usuário do Windows</dc:creator>
  <cp:lastModifiedBy>Silvio</cp:lastModifiedBy>
  <cp:revision>711</cp:revision>
  <dcterms:created xsi:type="dcterms:W3CDTF">2012-03-22T17:58:53Z</dcterms:created>
  <dcterms:modified xsi:type="dcterms:W3CDTF">2013-10-21T23:59:10Z</dcterms:modified>
</cp:coreProperties>
</file>